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512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0" y="2125980"/>
            <a:ext cx="103632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5811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571625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9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12192000" cy="16002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274063" y="129539"/>
            <a:ext cx="9902189" cy="13755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950" b="0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832610" y="1825053"/>
            <a:ext cx="7686040" cy="42037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mailto:Westfinaid@mdc.edu" TargetMode="External"/><Relationship Id="rId3" Type="http://schemas.openxmlformats.org/officeDocument/2006/relationships/hyperlink" Target="mailto:Hfinaid@mdc.edu" TargetMode="External"/><Relationship Id="rId7" Type="http://schemas.openxmlformats.org/officeDocument/2006/relationships/hyperlink" Target="mailto:PadronFinancialAid@mdc.edu" TargetMode="External"/><Relationship Id="rId2" Type="http://schemas.openxmlformats.org/officeDocument/2006/relationships/hyperlink" Target="mailto:Lfinaid@mdc.edu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Nfinaid@mdc.edu" TargetMode="External"/><Relationship Id="rId5" Type="http://schemas.openxmlformats.org/officeDocument/2006/relationships/hyperlink" Target="mailto:Mfinancialaid@mdc.edu" TargetMode="External"/><Relationship Id="rId10" Type="http://schemas.openxmlformats.org/officeDocument/2006/relationships/image" Target="../media/image11.jpg"/><Relationship Id="rId4" Type="http://schemas.openxmlformats.org/officeDocument/2006/relationships/hyperlink" Target="mailto:Kfinaid@mdc.edu" TargetMode="External"/><Relationship Id="rId9" Type="http://schemas.openxmlformats.org/officeDocument/2006/relationships/hyperlink" Target="mailto:Wfinaid@mdc.edu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14934" rIns="0" bIns="0" rtlCol="0">
            <a:spAutoFit/>
          </a:bodyPr>
          <a:lstStyle/>
          <a:p>
            <a:pPr marL="3891915" marR="5080" indent="-3879850">
              <a:lnSpc>
                <a:spcPts val="4360"/>
              </a:lnSpc>
              <a:spcBef>
                <a:spcPts val="590"/>
              </a:spcBef>
            </a:pPr>
            <a:r>
              <a:rPr spc="-40" dirty="0"/>
              <a:t>Navigating</a:t>
            </a:r>
            <a:r>
              <a:rPr spc="-90" dirty="0"/>
              <a:t> </a:t>
            </a:r>
            <a:r>
              <a:rPr spc="-80" dirty="0"/>
              <a:t>the</a:t>
            </a:r>
            <a:r>
              <a:rPr spc="-155" dirty="0"/>
              <a:t> </a:t>
            </a:r>
            <a:r>
              <a:rPr spc="195" dirty="0"/>
              <a:t>SAP</a:t>
            </a:r>
            <a:r>
              <a:rPr spc="-105" dirty="0"/>
              <a:t> </a:t>
            </a:r>
            <a:r>
              <a:rPr dirty="0"/>
              <a:t>Appeal</a:t>
            </a:r>
            <a:r>
              <a:rPr spc="-50" dirty="0"/>
              <a:t> </a:t>
            </a:r>
            <a:r>
              <a:rPr spc="95" dirty="0"/>
              <a:t>Process</a:t>
            </a:r>
            <a:r>
              <a:rPr spc="-110" dirty="0"/>
              <a:t> </a:t>
            </a:r>
            <a:r>
              <a:rPr spc="-100" dirty="0"/>
              <a:t>for </a:t>
            </a:r>
            <a:r>
              <a:rPr spc="-10" dirty="0"/>
              <a:t>Student </a:t>
            </a:r>
            <a:r>
              <a:rPr spc="195" dirty="0"/>
              <a:t>Success</a:t>
            </a:r>
          </a:p>
        </p:txBody>
      </p:sp>
      <p:pic>
        <p:nvPic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905475" y="2105082"/>
            <a:ext cx="8443660" cy="428796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4001" rIns="0" bIns="0" rtlCol="0">
            <a:spAutoFit/>
          </a:bodyPr>
          <a:lstStyle/>
          <a:p>
            <a:pPr marL="197485" algn="ctr">
              <a:lnSpc>
                <a:spcPct val="100000"/>
              </a:lnSpc>
              <a:spcBef>
                <a:spcPts val="515"/>
              </a:spcBef>
            </a:pPr>
            <a:r>
              <a:rPr spc="-20" dirty="0"/>
              <a:t>What</a:t>
            </a:r>
            <a:r>
              <a:rPr spc="-170" dirty="0"/>
              <a:t> </a:t>
            </a:r>
            <a:r>
              <a:rPr spc="125" dirty="0"/>
              <a:t>is</a:t>
            </a:r>
            <a:r>
              <a:rPr spc="-125" dirty="0"/>
              <a:t> </a:t>
            </a:r>
            <a:r>
              <a:rPr spc="180" dirty="0"/>
              <a:t>SAP</a:t>
            </a:r>
            <a:r>
              <a:rPr spc="-125" dirty="0"/>
              <a:t> </a:t>
            </a:r>
            <a:r>
              <a:rPr spc="55" dirty="0"/>
              <a:t>?</a:t>
            </a:r>
          </a:p>
          <a:p>
            <a:pPr marL="158115">
              <a:lnSpc>
                <a:spcPct val="100000"/>
              </a:lnSpc>
              <a:spcBef>
                <a:spcPts val="240"/>
              </a:spcBef>
            </a:pPr>
            <a:r>
              <a:rPr sz="2400" spc="105" dirty="0"/>
              <a:t>Academic</a:t>
            </a:r>
            <a:r>
              <a:rPr sz="2400" spc="35" dirty="0"/>
              <a:t> </a:t>
            </a:r>
            <a:r>
              <a:rPr sz="2400" spc="75" dirty="0"/>
              <a:t>standards</a:t>
            </a:r>
            <a:r>
              <a:rPr sz="2400" spc="-15" dirty="0"/>
              <a:t> </a:t>
            </a:r>
            <a:r>
              <a:rPr sz="2400" dirty="0"/>
              <a:t>that</a:t>
            </a:r>
            <a:r>
              <a:rPr sz="2400" spc="-10" dirty="0"/>
              <a:t> </a:t>
            </a:r>
            <a:r>
              <a:rPr sz="2400" spc="85" dirty="0"/>
              <a:t>must</a:t>
            </a:r>
            <a:r>
              <a:rPr sz="2400" dirty="0"/>
              <a:t> </a:t>
            </a:r>
            <a:r>
              <a:rPr sz="2400" spc="70" dirty="0"/>
              <a:t>be</a:t>
            </a:r>
            <a:r>
              <a:rPr sz="2400" spc="-45" dirty="0"/>
              <a:t> </a:t>
            </a:r>
            <a:r>
              <a:rPr sz="2400" dirty="0"/>
              <a:t>met to</a:t>
            </a:r>
            <a:r>
              <a:rPr sz="2400" spc="50" dirty="0"/>
              <a:t> maintain</a:t>
            </a:r>
            <a:r>
              <a:rPr sz="2400" spc="-30" dirty="0"/>
              <a:t> </a:t>
            </a:r>
            <a:r>
              <a:rPr sz="2400" spc="85" dirty="0"/>
              <a:t>Financial</a:t>
            </a:r>
            <a:r>
              <a:rPr sz="2400" dirty="0"/>
              <a:t> Aid</a:t>
            </a:r>
            <a:r>
              <a:rPr sz="2400" spc="30" dirty="0"/>
              <a:t> </a:t>
            </a:r>
            <a:r>
              <a:rPr sz="2400" spc="-10" dirty="0"/>
              <a:t>eligibility.</a:t>
            </a:r>
            <a:endParaRPr sz="2400"/>
          </a:p>
        </p:txBody>
      </p:sp>
      <p:sp>
        <p:nvSpPr>
          <p:cNvPr id="3" name="object 3"/>
          <p:cNvSpPr txBox="1"/>
          <p:nvPr/>
        </p:nvSpPr>
        <p:spPr>
          <a:xfrm>
            <a:off x="5002276" y="2184082"/>
            <a:ext cx="2472055" cy="701040"/>
          </a:xfrm>
          <a:prstGeom prst="rect">
            <a:avLst/>
          </a:prstGeom>
        </p:spPr>
        <p:txBody>
          <a:bodyPr vert="horz" wrap="square" lIns="0" tIns="1651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30"/>
              </a:spcBef>
            </a:pPr>
            <a:r>
              <a:rPr sz="4400" spc="-10" dirty="0">
                <a:latin typeface="Calibri"/>
                <a:cs typeface="Calibri"/>
              </a:rPr>
              <a:t>Standards:</a:t>
            </a:r>
            <a:endParaRPr sz="4400">
              <a:latin typeface="Calibri"/>
              <a:cs typeface="Calibri"/>
            </a:endParaRPr>
          </a:p>
        </p:txBody>
      </p:sp>
      <p:grpSp>
        <p:nvGrpSpPr>
          <p:cNvPr id="4" name="object 4" descr="Maintain a minimum cumulative GPA of 2.0&#10;"/>
          <p:cNvGrpSpPr/>
          <p:nvPr/>
        </p:nvGrpSpPr>
        <p:grpSpPr>
          <a:xfrm>
            <a:off x="895350" y="3457575"/>
            <a:ext cx="3267075" cy="2181225"/>
            <a:chOff x="895350" y="3457575"/>
            <a:chExt cx="3267075" cy="2181225"/>
          </a:xfrm>
        </p:grpSpPr>
        <p:sp>
          <p:nvSpPr>
            <p:cNvPr id="5" name="object 5"/>
            <p:cNvSpPr/>
            <p:nvPr/>
          </p:nvSpPr>
          <p:spPr>
            <a:xfrm>
              <a:off x="904875" y="3467100"/>
              <a:ext cx="2924175" cy="1857375"/>
            </a:xfrm>
            <a:custGeom>
              <a:avLst/>
              <a:gdLst/>
              <a:ahLst/>
              <a:cxnLst/>
              <a:rect l="l" t="t" r="r" b="b"/>
              <a:pathLst>
                <a:path w="2924175" h="1857375">
                  <a:moveTo>
                    <a:pt x="2738374" y="0"/>
                  </a:moveTo>
                  <a:lnTo>
                    <a:pt x="185737" y="0"/>
                  </a:lnTo>
                  <a:lnTo>
                    <a:pt x="136361" y="6636"/>
                  </a:lnTo>
                  <a:lnTo>
                    <a:pt x="91993" y="25367"/>
                  </a:lnTo>
                  <a:lnTo>
                    <a:pt x="54402" y="54419"/>
                  </a:lnTo>
                  <a:lnTo>
                    <a:pt x="25359" y="92023"/>
                  </a:lnTo>
                  <a:lnTo>
                    <a:pt x="6634" y="136407"/>
                  </a:lnTo>
                  <a:lnTo>
                    <a:pt x="0" y="185800"/>
                  </a:lnTo>
                  <a:lnTo>
                    <a:pt x="0" y="1671574"/>
                  </a:lnTo>
                  <a:lnTo>
                    <a:pt x="6634" y="1720967"/>
                  </a:lnTo>
                  <a:lnTo>
                    <a:pt x="25359" y="1765351"/>
                  </a:lnTo>
                  <a:lnTo>
                    <a:pt x="54402" y="1802955"/>
                  </a:lnTo>
                  <a:lnTo>
                    <a:pt x="91993" y="1832007"/>
                  </a:lnTo>
                  <a:lnTo>
                    <a:pt x="136361" y="1850738"/>
                  </a:lnTo>
                  <a:lnTo>
                    <a:pt x="185737" y="1857375"/>
                  </a:lnTo>
                  <a:lnTo>
                    <a:pt x="2738374" y="1857375"/>
                  </a:lnTo>
                  <a:lnTo>
                    <a:pt x="2787767" y="1850738"/>
                  </a:lnTo>
                  <a:lnTo>
                    <a:pt x="2832151" y="1832007"/>
                  </a:lnTo>
                  <a:lnTo>
                    <a:pt x="2869755" y="1802955"/>
                  </a:lnTo>
                  <a:lnTo>
                    <a:pt x="2898807" y="1765351"/>
                  </a:lnTo>
                  <a:lnTo>
                    <a:pt x="2917538" y="1720967"/>
                  </a:lnTo>
                  <a:lnTo>
                    <a:pt x="2924175" y="1671574"/>
                  </a:lnTo>
                  <a:lnTo>
                    <a:pt x="2924175" y="185800"/>
                  </a:lnTo>
                  <a:lnTo>
                    <a:pt x="2917538" y="136407"/>
                  </a:lnTo>
                  <a:lnTo>
                    <a:pt x="2898807" y="92023"/>
                  </a:lnTo>
                  <a:lnTo>
                    <a:pt x="2869755" y="54419"/>
                  </a:lnTo>
                  <a:lnTo>
                    <a:pt x="2832151" y="25367"/>
                  </a:lnTo>
                  <a:lnTo>
                    <a:pt x="2787767" y="6636"/>
                  </a:lnTo>
                  <a:lnTo>
                    <a:pt x="2738374" y="0"/>
                  </a:lnTo>
                  <a:close/>
                </a:path>
              </a:pathLst>
            </a:custGeom>
            <a:solidFill>
              <a:srgbClr val="0D2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904875" y="3467100"/>
              <a:ext cx="2924175" cy="1857375"/>
            </a:xfrm>
            <a:custGeom>
              <a:avLst/>
              <a:gdLst/>
              <a:ahLst/>
              <a:cxnLst/>
              <a:rect l="l" t="t" r="r" b="b"/>
              <a:pathLst>
                <a:path w="2924175" h="1857375">
                  <a:moveTo>
                    <a:pt x="0" y="185800"/>
                  </a:moveTo>
                  <a:lnTo>
                    <a:pt x="6634" y="136407"/>
                  </a:lnTo>
                  <a:lnTo>
                    <a:pt x="25359" y="92023"/>
                  </a:lnTo>
                  <a:lnTo>
                    <a:pt x="54402" y="54419"/>
                  </a:lnTo>
                  <a:lnTo>
                    <a:pt x="91993" y="25367"/>
                  </a:lnTo>
                  <a:lnTo>
                    <a:pt x="136361" y="6636"/>
                  </a:lnTo>
                  <a:lnTo>
                    <a:pt x="185737" y="0"/>
                  </a:lnTo>
                  <a:lnTo>
                    <a:pt x="2738374" y="0"/>
                  </a:lnTo>
                  <a:lnTo>
                    <a:pt x="2787767" y="6636"/>
                  </a:lnTo>
                  <a:lnTo>
                    <a:pt x="2832151" y="25367"/>
                  </a:lnTo>
                  <a:lnTo>
                    <a:pt x="2869755" y="54419"/>
                  </a:lnTo>
                  <a:lnTo>
                    <a:pt x="2898807" y="92023"/>
                  </a:lnTo>
                  <a:lnTo>
                    <a:pt x="2917538" y="136407"/>
                  </a:lnTo>
                  <a:lnTo>
                    <a:pt x="2924175" y="185800"/>
                  </a:lnTo>
                  <a:lnTo>
                    <a:pt x="2924175" y="1671574"/>
                  </a:lnTo>
                  <a:lnTo>
                    <a:pt x="2917538" y="1720967"/>
                  </a:lnTo>
                  <a:lnTo>
                    <a:pt x="2898807" y="1765351"/>
                  </a:lnTo>
                  <a:lnTo>
                    <a:pt x="2869755" y="1802955"/>
                  </a:lnTo>
                  <a:lnTo>
                    <a:pt x="2832151" y="1832007"/>
                  </a:lnTo>
                  <a:lnTo>
                    <a:pt x="2787767" y="1850738"/>
                  </a:lnTo>
                  <a:lnTo>
                    <a:pt x="2738374" y="1857375"/>
                  </a:lnTo>
                  <a:lnTo>
                    <a:pt x="185737" y="1857375"/>
                  </a:lnTo>
                  <a:lnTo>
                    <a:pt x="136361" y="1850738"/>
                  </a:lnTo>
                  <a:lnTo>
                    <a:pt x="91993" y="1832007"/>
                  </a:lnTo>
                  <a:lnTo>
                    <a:pt x="54402" y="1802955"/>
                  </a:lnTo>
                  <a:lnTo>
                    <a:pt x="25359" y="1765351"/>
                  </a:lnTo>
                  <a:lnTo>
                    <a:pt x="6634" y="1720967"/>
                  </a:lnTo>
                  <a:lnTo>
                    <a:pt x="0" y="1671574"/>
                  </a:lnTo>
                  <a:lnTo>
                    <a:pt x="0" y="185800"/>
                  </a:lnTo>
                  <a:close/>
                </a:path>
              </a:pathLst>
            </a:custGeom>
            <a:ln w="19050">
              <a:solidFill>
                <a:srgbClr val="E8E8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228725" y="3771900"/>
              <a:ext cx="2924175" cy="1857375"/>
            </a:xfrm>
            <a:custGeom>
              <a:avLst/>
              <a:gdLst/>
              <a:ahLst/>
              <a:cxnLst/>
              <a:rect l="l" t="t" r="r" b="b"/>
              <a:pathLst>
                <a:path w="2924175" h="1857375">
                  <a:moveTo>
                    <a:pt x="2738374" y="0"/>
                  </a:moveTo>
                  <a:lnTo>
                    <a:pt x="185800" y="0"/>
                  </a:lnTo>
                  <a:lnTo>
                    <a:pt x="136407" y="6636"/>
                  </a:lnTo>
                  <a:lnTo>
                    <a:pt x="92023" y="25367"/>
                  </a:lnTo>
                  <a:lnTo>
                    <a:pt x="54419" y="54419"/>
                  </a:lnTo>
                  <a:lnTo>
                    <a:pt x="25367" y="92023"/>
                  </a:lnTo>
                  <a:lnTo>
                    <a:pt x="6636" y="136407"/>
                  </a:lnTo>
                  <a:lnTo>
                    <a:pt x="0" y="185800"/>
                  </a:lnTo>
                  <a:lnTo>
                    <a:pt x="0" y="1671574"/>
                  </a:lnTo>
                  <a:lnTo>
                    <a:pt x="6636" y="1720967"/>
                  </a:lnTo>
                  <a:lnTo>
                    <a:pt x="25367" y="1765351"/>
                  </a:lnTo>
                  <a:lnTo>
                    <a:pt x="54419" y="1802955"/>
                  </a:lnTo>
                  <a:lnTo>
                    <a:pt x="92023" y="1832007"/>
                  </a:lnTo>
                  <a:lnTo>
                    <a:pt x="136407" y="1850738"/>
                  </a:lnTo>
                  <a:lnTo>
                    <a:pt x="185800" y="1857375"/>
                  </a:lnTo>
                  <a:lnTo>
                    <a:pt x="2738374" y="1857375"/>
                  </a:lnTo>
                  <a:lnTo>
                    <a:pt x="2787767" y="1850738"/>
                  </a:lnTo>
                  <a:lnTo>
                    <a:pt x="2832151" y="1832007"/>
                  </a:lnTo>
                  <a:lnTo>
                    <a:pt x="2869755" y="1802955"/>
                  </a:lnTo>
                  <a:lnTo>
                    <a:pt x="2898807" y="1765351"/>
                  </a:lnTo>
                  <a:lnTo>
                    <a:pt x="2917538" y="1720967"/>
                  </a:lnTo>
                  <a:lnTo>
                    <a:pt x="2924175" y="1671574"/>
                  </a:lnTo>
                  <a:lnTo>
                    <a:pt x="2924175" y="185800"/>
                  </a:lnTo>
                  <a:lnTo>
                    <a:pt x="2917538" y="136407"/>
                  </a:lnTo>
                  <a:lnTo>
                    <a:pt x="2898807" y="92023"/>
                  </a:lnTo>
                  <a:lnTo>
                    <a:pt x="2869755" y="54419"/>
                  </a:lnTo>
                  <a:lnTo>
                    <a:pt x="2832151" y="25367"/>
                  </a:lnTo>
                  <a:lnTo>
                    <a:pt x="2787767" y="6636"/>
                  </a:lnTo>
                  <a:lnTo>
                    <a:pt x="2738374" y="0"/>
                  </a:lnTo>
                  <a:close/>
                </a:path>
              </a:pathLst>
            </a:custGeom>
            <a:solidFill>
              <a:srgbClr val="E8E8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1228725" y="3771900"/>
              <a:ext cx="2924175" cy="1857375"/>
            </a:xfrm>
            <a:custGeom>
              <a:avLst/>
              <a:gdLst/>
              <a:ahLst/>
              <a:cxnLst/>
              <a:rect l="l" t="t" r="r" b="b"/>
              <a:pathLst>
                <a:path w="2924175" h="1857375">
                  <a:moveTo>
                    <a:pt x="0" y="185800"/>
                  </a:moveTo>
                  <a:lnTo>
                    <a:pt x="6636" y="136407"/>
                  </a:lnTo>
                  <a:lnTo>
                    <a:pt x="25367" y="92023"/>
                  </a:lnTo>
                  <a:lnTo>
                    <a:pt x="54419" y="54419"/>
                  </a:lnTo>
                  <a:lnTo>
                    <a:pt x="92023" y="25367"/>
                  </a:lnTo>
                  <a:lnTo>
                    <a:pt x="136407" y="6636"/>
                  </a:lnTo>
                  <a:lnTo>
                    <a:pt x="185800" y="0"/>
                  </a:lnTo>
                  <a:lnTo>
                    <a:pt x="2738374" y="0"/>
                  </a:lnTo>
                  <a:lnTo>
                    <a:pt x="2787767" y="6636"/>
                  </a:lnTo>
                  <a:lnTo>
                    <a:pt x="2832151" y="25367"/>
                  </a:lnTo>
                  <a:lnTo>
                    <a:pt x="2869755" y="54419"/>
                  </a:lnTo>
                  <a:lnTo>
                    <a:pt x="2898807" y="92023"/>
                  </a:lnTo>
                  <a:lnTo>
                    <a:pt x="2917538" y="136407"/>
                  </a:lnTo>
                  <a:lnTo>
                    <a:pt x="2924175" y="185800"/>
                  </a:lnTo>
                  <a:lnTo>
                    <a:pt x="2924175" y="1671574"/>
                  </a:lnTo>
                  <a:lnTo>
                    <a:pt x="2917538" y="1720967"/>
                  </a:lnTo>
                  <a:lnTo>
                    <a:pt x="2898807" y="1765351"/>
                  </a:lnTo>
                  <a:lnTo>
                    <a:pt x="2869755" y="1802955"/>
                  </a:lnTo>
                  <a:lnTo>
                    <a:pt x="2832151" y="1832007"/>
                  </a:lnTo>
                  <a:lnTo>
                    <a:pt x="2787767" y="1850738"/>
                  </a:lnTo>
                  <a:lnTo>
                    <a:pt x="2738374" y="1857375"/>
                  </a:lnTo>
                  <a:lnTo>
                    <a:pt x="185800" y="1857375"/>
                  </a:lnTo>
                  <a:lnTo>
                    <a:pt x="136407" y="1850738"/>
                  </a:lnTo>
                  <a:lnTo>
                    <a:pt x="92023" y="1832007"/>
                  </a:lnTo>
                  <a:lnTo>
                    <a:pt x="54419" y="1802955"/>
                  </a:lnTo>
                  <a:lnTo>
                    <a:pt x="25367" y="1765351"/>
                  </a:lnTo>
                  <a:lnTo>
                    <a:pt x="6636" y="1720967"/>
                  </a:lnTo>
                  <a:lnTo>
                    <a:pt x="0" y="1671574"/>
                  </a:lnTo>
                  <a:lnTo>
                    <a:pt x="0" y="185800"/>
                  </a:lnTo>
                  <a:close/>
                </a:path>
              </a:pathLst>
            </a:custGeom>
            <a:ln w="19050">
              <a:solidFill>
                <a:srgbClr val="0D28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9" name="object 9"/>
          <p:cNvSpPr txBox="1"/>
          <p:nvPr/>
        </p:nvSpPr>
        <p:spPr>
          <a:xfrm>
            <a:off x="1358519" y="4341177"/>
            <a:ext cx="2670810" cy="662305"/>
          </a:xfrm>
          <a:prstGeom prst="rect">
            <a:avLst/>
          </a:prstGeom>
        </p:spPr>
        <p:txBody>
          <a:bodyPr vert="horz" wrap="square" lIns="0" tIns="45085" rIns="0" bIns="0" rtlCol="0">
            <a:spAutoFit/>
          </a:bodyPr>
          <a:lstStyle/>
          <a:p>
            <a:pPr marL="12700" marR="5080" indent="85725">
              <a:lnSpc>
                <a:spcPts val="2400"/>
              </a:lnSpc>
              <a:spcBef>
                <a:spcPts val="355"/>
              </a:spcBef>
            </a:pPr>
            <a:r>
              <a:rPr sz="2150" dirty="0">
                <a:latin typeface="Calibri"/>
                <a:cs typeface="Calibri"/>
              </a:rPr>
              <a:t>Maintain</a:t>
            </a:r>
            <a:r>
              <a:rPr sz="2150" spc="114" dirty="0">
                <a:latin typeface="Calibri"/>
                <a:cs typeface="Calibri"/>
              </a:rPr>
              <a:t> </a:t>
            </a:r>
            <a:r>
              <a:rPr sz="2150" spc="120" dirty="0">
                <a:latin typeface="Calibri"/>
                <a:cs typeface="Calibri"/>
              </a:rPr>
              <a:t>a</a:t>
            </a:r>
            <a:r>
              <a:rPr sz="2150" spc="175" dirty="0">
                <a:latin typeface="Calibri"/>
                <a:cs typeface="Calibri"/>
              </a:rPr>
              <a:t> </a:t>
            </a:r>
            <a:r>
              <a:rPr sz="2150" spc="80" dirty="0">
                <a:latin typeface="Calibri"/>
                <a:cs typeface="Calibri"/>
              </a:rPr>
              <a:t>minimum </a:t>
            </a:r>
            <a:r>
              <a:rPr sz="2150" spc="90" dirty="0">
                <a:latin typeface="Calibri"/>
                <a:cs typeface="Calibri"/>
              </a:rPr>
              <a:t>cumulative</a:t>
            </a:r>
            <a:r>
              <a:rPr sz="2150" spc="-40" dirty="0">
                <a:latin typeface="Calibri"/>
                <a:cs typeface="Calibri"/>
              </a:rPr>
              <a:t> </a:t>
            </a:r>
            <a:r>
              <a:rPr sz="2150" spc="75" dirty="0">
                <a:latin typeface="Calibri"/>
                <a:cs typeface="Calibri"/>
              </a:rPr>
              <a:t>GPA</a:t>
            </a:r>
            <a:r>
              <a:rPr sz="2150" spc="50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of </a:t>
            </a:r>
            <a:r>
              <a:rPr sz="2150" spc="45" dirty="0">
                <a:latin typeface="Calibri"/>
                <a:cs typeface="Calibri"/>
              </a:rPr>
              <a:t>2.0</a:t>
            </a:r>
            <a:endParaRPr sz="2150" dirty="0">
              <a:latin typeface="Calibri"/>
              <a:cs typeface="Calibri"/>
            </a:endParaRPr>
          </a:p>
        </p:txBody>
      </p:sp>
      <p:grpSp>
        <p:nvGrpSpPr>
          <p:cNvPr id="10" name="object 10" descr="Maintain at least 67% Completion Rate of Attempted Credits&#10;"/>
          <p:cNvGrpSpPr/>
          <p:nvPr/>
        </p:nvGrpSpPr>
        <p:grpSpPr>
          <a:xfrm>
            <a:off x="4615180" y="3334044"/>
            <a:ext cx="3238500" cy="2162175"/>
            <a:chOff x="4476750" y="3467100"/>
            <a:chExt cx="3238500" cy="2162175"/>
          </a:xfrm>
        </p:grpSpPr>
        <p:sp>
          <p:nvSpPr>
            <p:cNvPr id="11" name="object 11"/>
            <p:cNvSpPr/>
            <p:nvPr/>
          </p:nvSpPr>
          <p:spPr>
            <a:xfrm>
              <a:off x="4497737" y="3509779"/>
              <a:ext cx="2914650" cy="1857375"/>
            </a:xfrm>
            <a:custGeom>
              <a:avLst/>
              <a:gdLst/>
              <a:ahLst/>
              <a:cxnLst/>
              <a:rect l="l" t="t" r="r" b="b"/>
              <a:pathLst>
                <a:path w="2914650" h="1857375">
                  <a:moveTo>
                    <a:pt x="2728976" y="0"/>
                  </a:moveTo>
                  <a:lnTo>
                    <a:pt x="185800" y="0"/>
                  </a:lnTo>
                  <a:lnTo>
                    <a:pt x="136407" y="6636"/>
                  </a:lnTo>
                  <a:lnTo>
                    <a:pt x="92023" y="25367"/>
                  </a:lnTo>
                  <a:lnTo>
                    <a:pt x="54419" y="54419"/>
                  </a:lnTo>
                  <a:lnTo>
                    <a:pt x="25367" y="92023"/>
                  </a:lnTo>
                  <a:lnTo>
                    <a:pt x="6636" y="136407"/>
                  </a:lnTo>
                  <a:lnTo>
                    <a:pt x="0" y="185800"/>
                  </a:lnTo>
                  <a:lnTo>
                    <a:pt x="0" y="1671574"/>
                  </a:lnTo>
                  <a:lnTo>
                    <a:pt x="6636" y="1720967"/>
                  </a:lnTo>
                  <a:lnTo>
                    <a:pt x="25367" y="1765351"/>
                  </a:lnTo>
                  <a:lnTo>
                    <a:pt x="54419" y="1802955"/>
                  </a:lnTo>
                  <a:lnTo>
                    <a:pt x="92023" y="1832007"/>
                  </a:lnTo>
                  <a:lnTo>
                    <a:pt x="136407" y="1850738"/>
                  </a:lnTo>
                  <a:lnTo>
                    <a:pt x="185800" y="1857375"/>
                  </a:lnTo>
                  <a:lnTo>
                    <a:pt x="2728849" y="1857375"/>
                  </a:lnTo>
                  <a:lnTo>
                    <a:pt x="2778242" y="1850738"/>
                  </a:lnTo>
                  <a:lnTo>
                    <a:pt x="2822626" y="1832012"/>
                  </a:lnTo>
                  <a:lnTo>
                    <a:pt x="2860230" y="1802971"/>
                  </a:lnTo>
                  <a:lnTo>
                    <a:pt x="2889282" y="1765389"/>
                  </a:lnTo>
                  <a:lnTo>
                    <a:pt x="2908013" y="1721041"/>
                  </a:lnTo>
                  <a:lnTo>
                    <a:pt x="2914650" y="1671701"/>
                  </a:lnTo>
                  <a:lnTo>
                    <a:pt x="2914650" y="185800"/>
                  </a:lnTo>
                  <a:lnTo>
                    <a:pt x="2908013" y="136407"/>
                  </a:lnTo>
                  <a:lnTo>
                    <a:pt x="2889287" y="92023"/>
                  </a:lnTo>
                  <a:lnTo>
                    <a:pt x="2860246" y="54419"/>
                  </a:lnTo>
                  <a:lnTo>
                    <a:pt x="2822664" y="25367"/>
                  </a:lnTo>
                  <a:lnTo>
                    <a:pt x="2778316" y="6636"/>
                  </a:lnTo>
                  <a:lnTo>
                    <a:pt x="2728976" y="0"/>
                  </a:lnTo>
                  <a:close/>
                </a:path>
              </a:pathLst>
            </a:custGeom>
            <a:solidFill>
              <a:srgbClr val="0D2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476750" y="3467100"/>
              <a:ext cx="2914650" cy="1857375"/>
            </a:xfrm>
            <a:custGeom>
              <a:avLst/>
              <a:gdLst/>
              <a:ahLst/>
              <a:cxnLst/>
              <a:rect l="l" t="t" r="r" b="b"/>
              <a:pathLst>
                <a:path w="2914650" h="1857375">
                  <a:moveTo>
                    <a:pt x="0" y="185800"/>
                  </a:moveTo>
                  <a:lnTo>
                    <a:pt x="6636" y="136407"/>
                  </a:lnTo>
                  <a:lnTo>
                    <a:pt x="25367" y="92023"/>
                  </a:lnTo>
                  <a:lnTo>
                    <a:pt x="54419" y="54419"/>
                  </a:lnTo>
                  <a:lnTo>
                    <a:pt x="92023" y="25367"/>
                  </a:lnTo>
                  <a:lnTo>
                    <a:pt x="136407" y="6636"/>
                  </a:lnTo>
                  <a:lnTo>
                    <a:pt x="185800" y="0"/>
                  </a:lnTo>
                  <a:lnTo>
                    <a:pt x="2728976" y="0"/>
                  </a:lnTo>
                  <a:lnTo>
                    <a:pt x="2778316" y="6636"/>
                  </a:lnTo>
                  <a:lnTo>
                    <a:pt x="2822664" y="25367"/>
                  </a:lnTo>
                  <a:lnTo>
                    <a:pt x="2860246" y="54419"/>
                  </a:lnTo>
                  <a:lnTo>
                    <a:pt x="2889287" y="92023"/>
                  </a:lnTo>
                  <a:lnTo>
                    <a:pt x="2908013" y="136407"/>
                  </a:lnTo>
                  <a:lnTo>
                    <a:pt x="2914650" y="185800"/>
                  </a:lnTo>
                  <a:lnTo>
                    <a:pt x="2914650" y="1671701"/>
                  </a:lnTo>
                  <a:lnTo>
                    <a:pt x="2908013" y="1721041"/>
                  </a:lnTo>
                  <a:lnTo>
                    <a:pt x="2889282" y="1765389"/>
                  </a:lnTo>
                  <a:lnTo>
                    <a:pt x="2860230" y="1802971"/>
                  </a:lnTo>
                  <a:lnTo>
                    <a:pt x="2822626" y="1832012"/>
                  </a:lnTo>
                  <a:lnTo>
                    <a:pt x="2778242" y="1850738"/>
                  </a:lnTo>
                  <a:lnTo>
                    <a:pt x="2728849" y="1857375"/>
                  </a:lnTo>
                  <a:lnTo>
                    <a:pt x="185800" y="1857375"/>
                  </a:lnTo>
                  <a:lnTo>
                    <a:pt x="136407" y="1850738"/>
                  </a:lnTo>
                  <a:lnTo>
                    <a:pt x="92023" y="1832007"/>
                  </a:lnTo>
                  <a:lnTo>
                    <a:pt x="54419" y="1802955"/>
                  </a:lnTo>
                  <a:lnTo>
                    <a:pt x="25367" y="1765351"/>
                  </a:lnTo>
                  <a:lnTo>
                    <a:pt x="6636" y="1720967"/>
                  </a:lnTo>
                  <a:lnTo>
                    <a:pt x="0" y="1671574"/>
                  </a:lnTo>
                  <a:lnTo>
                    <a:pt x="0" y="185800"/>
                  </a:lnTo>
                  <a:close/>
                </a:path>
              </a:pathLst>
            </a:custGeom>
            <a:ln w="19050">
              <a:solidFill>
                <a:srgbClr val="E8E8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4677029" y="3697165"/>
              <a:ext cx="2914650" cy="1857375"/>
            </a:xfrm>
            <a:custGeom>
              <a:avLst/>
              <a:gdLst/>
              <a:ahLst/>
              <a:cxnLst/>
              <a:rect l="l" t="t" r="r" b="b"/>
              <a:pathLst>
                <a:path w="2914650" h="1857375">
                  <a:moveTo>
                    <a:pt x="2728976" y="0"/>
                  </a:moveTo>
                  <a:lnTo>
                    <a:pt x="185800" y="0"/>
                  </a:lnTo>
                  <a:lnTo>
                    <a:pt x="136407" y="6636"/>
                  </a:lnTo>
                  <a:lnTo>
                    <a:pt x="92023" y="25367"/>
                  </a:lnTo>
                  <a:lnTo>
                    <a:pt x="54419" y="54419"/>
                  </a:lnTo>
                  <a:lnTo>
                    <a:pt x="25367" y="92023"/>
                  </a:lnTo>
                  <a:lnTo>
                    <a:pt x="6636" y="136407"/>
                  </a:lnTo>
                  <a:lnTo>
                    <a:pt x="0" y="185800"/>
                  </a:lnTo>
                  <a:lnTo>
                    <a:pt x="0" y="1671574"/>
                  </a:lnTo>
                  <a:lnTo>
                    <a:pt x="6636" y="1720967"/>
                  </a:lnTo>
                  <a:lnTo>
                    <a:pt x="25367" y="1765351"/>
                  </a:lnTo>
                  <a:lnTo>
                    <a:pt x="54419" y="1802955"/>
                  </a:lnTo>
                  <a:lnTo>
                    <a:pt x="92023" y="1832007"/>
                  </a:lnTo>
                  <a:lnTo>
                    <a:pt x="136407" y="1850738"/>
                  </a:lnTo>
                  <a:lnTo>
                    <a:pt x="185800" y="1857375"/>
                  </a:lnTo>
                  <a:lnTo>
                    <a:pt x="2728849" y="1857375"/>
                  </a:lnTo>
                  <a:lnTo>
                    <a:pt x="2778242" y="1850738"/>
                  </a:lnTo>
                  <a:lnTo>
                    <a:pt x="2822626" y="1832012"/>
                  </a:lnTo>
                  <a:lnTo>
                    <a:pt x="2860230" y="1802971"/>
                  </a:lnTo>
                  <a:lnTo>
                    <a:pt x="2889282" y="1765389"/>
                  </a:lnTo>
                  <a:lnTo>
                    <a:pt x="2908013" y="1721041"/>
                  </a:lnTo>
                  <a:lnTo>
                    <a:pt x="2914650" y="1671701"/>
                  </a:lnTo>
                  <a:lnTo>
                    <a:pt x="2914650" y="185800"/>
                  </a:lnTo>
                  <a:lnTo>
                    <a:pt x="2908013" y="136407"/>
                  </a:lnTo>
                  <a:lnTo>
                    <a:pt x="2889287" y="92023"/>
                  </a:lnTo>
                  <a:lnTo>
                    <a:pt x="2860246" y="54419"/>
                  </a:lnTo>
                  <a:lnTo>
                    <a:pt x="2822664" y="25367"/>
                  </a:lnTo>
                  <a:lnTo>
                    <a:pt x="2778316" y="6636"/>
                  </a:lnTo>
                  <a:lnTo>
                    <a:pt x="2728976" y="0"/>
                  </a:lnTo>
                  <a:close/>
                </a:path>
              </a:pathLst>
            </a:custGeom>
            <a:solidFill>
              <a:srgbClr val="E8E8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4800600" y="3771900"/>
              <a:ext cx="2914650" cy="1857375"/>
            </a:xfrm>
            <a:custGeom>
              <a:avLst/>
              <a:gdLst/>
              <a:ahLst/>
              <a:cxnLst/>
              <a:rect l="l" t="t" r="r" b="b"/>
              <a:pathLst>
                <a:path w="2914650" h="1857375">
                  <a:moveTo>
                    <a:pt x="0" y="185800"/>
                  </a:moveTo>
                  <a:lnTo>
                    <a:pt x="6636" y="136407"/>
                  </a:lnTo>
                  <a:lnTo>
                    <a:pt x="25367" y="92023"/>
                  </a:lnTo>
                  <a:lnTo>
                    <a:pt x="54419" y="54419"/>
                  </a:lnTo>
                  <a:lnTo>
                    <a:pt x="92023" y="25367"/>
                  </a:lnTo>
                  <a:lnTo>
                    <a:pt x="136407" y="6636"/>
                  </a:lnTo>
                  <a:lnTo>
                    <a:pt x="185800" y="0"/>
                  </a:lnTo>
                  <a:lnTo>
                    <a:pt x="2728976" y="0"/>
                  </a:lnTo>
                  <a:lnTo>
                    <a:pt x="2778316" y="6636"/>
                  </a:lnTo>
                  <a:lnTo>
                    <a:pt x="2822664" y="25367"/>
                  </a:lnTo>
                  <a:lnTo>
                    <a:pt x="2860246" y="54419"/>
                  </a:lnTo>
                  <a:lnTo>
                    <a:pt x="2889287" y="92023"/>
                  </a:lnTo>
                  <a:lnTo>
                    <a:pt x="2908013" y="136407"/>
                  </a:lnTo>
                  <a:lnTo>
                    <a:pt x="2914650" y="185800"/>
                  </a:lnTo>
                  <a:lnTo>
                    <a:pt x="2914650" y="1671701"/>
                  </a:lnTo>
                  <a:lnTo>
                    <a:pt x="2908013" y="1721041"/>
                  </a:lnTo>
                  <a:lnTo>
                    <a:pt x="2889282" y="1765389"/>
                  </a:lnTo>
                  <a:lnTo>
                    <a:pt x="2860230" y="1802971"/>
                  </a:lnTo>
                  <a:lnTo>
                    <a:pt x="2822626" y="1832012"/>
                  </a:lnTo>
                  <a:lnTo>
                    <a:pt x="2778242" y="1850738"/>
                  </a:lnTo>
                  <a:lnTo>
                    <a:pt x="2728849" y="1857375"/>
                  </a:lnTo>
                  <a:lnTo>
                    <a:pt x="185800" y="1857375"/>
                  </a:lnTo>
                  <a:lnTo>
                    <a:pt x="136407" y="1850738"/>
                  </a:lnTo>
                  <a:lnTo>
                    <a:pt x="92023" y="1832007"/>
                  </a:lnTo>
                  <a:lnTo>
                    <a:pt x="54419" y="1802955"/>
                  </a:lnTo>
                  <a:lnTo>
                    <a:pt x="25367" y="1765351"/>
                  </a:lnTo>
                  <a:lnTo>
                    <a:pt x="6636" y="1720967"/>
                  </a:lnTo>
                  <a:lnTo>
                    <a:pt x="0" y="1671574"/>
                  </a:lnTo>
                  <a:lnTo>
                    <a:pt x="0" y="185800"/>
                  </a:lnTo>
                  <a:close/>
                </a:path>
              </a:pathLst>
            </a:custGeom>
            <a:ln w="19050">
              <a:solidFill>
                <a:srgbClr val="0D28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4960620" y="4187507"/>
            <a:ext cx="2600325" cy="977900"/>
          </a:xfrm>
          <a:prstGeom prst="rect">
            <a:avLst/>
          </a:prstGeom>
        </p:spPr>
        <p:txBody>
          <a:bodyPr vert="horz" wrap="square" lIns="0" tIns="33655" rIns="0" bIns="0" rtlCol="0">
            <a:spAutoFit/>
          </a:bodyPr>
          <a:lstStyle/>
          <a:p>
            <a:pPr marL="12700" marR="5080" algn="ctr">
              <a:lnSpc>
                <a:spcPct val="94600"/>
              </a:lnSpc>
              <a:spcBef>
                <a:spcPts val="265"/>
              </a:spcBef>
            </a:pPr>
            <a:r>
              <a:rPr sz="2150" dirty="0">
                <a:latin typeface="Calibri"/>
                <a:cs typeface="Calibri"/>
              </a:rPr>
              <a:t>Maintain</a:t>
            </a:r>
            <a:r>
              <a:rPr sz="2150" spc="100" dirty="0">
                <a:latin typeface="Calibri"/>
                <a:cs typeface="Calibri"/>
              </a:rPr>
              <a:t> </a:t>
            </a:r>
            <a:r>
              <a:rPr sz="2150" dirty="0">
                <a:latin typeface="Calibri"/>
                <a:cs typeface="Calibri"/>
              </a:rPr>
              <a:t>at</a:t>
            </a:r>
            <a:r>
              <a:rPr sz="2150" spc="160" dirty="0">
                <a:latin typeface="Calibri"/>
                <a:cs typeface="Calibri"/>
              </a:rPr>
              <a:t> </a:t>
            </a:r>
            <a:r>
              <a:rPr sz="2150" spc="100" dirty="0">
                <a:latin typeface="Calibri"/>
                <a:cs typeface="Calibri"/>
              </a:rPr>
              <a:t>least</a:t>
            </a:r>
            <a:r>
              <a:rPr sz="2150" spc="55" dirty="0">
                <a:latin typeface="Calibri"/>
                <a:cs typeface="Calibri"/>
              </a:rPr>
              <a:t> </a:t>
            </a:r>
            <a:r>
              <a:rPr sz="2150" spc="100" dirty="0">
                <a:latin typeface="Calibri"/>
                <a:cs typeface="Calibri"/>
              </a:rPr>
              <a:t>67% Completion</a:t>
            </a:r>
            <a:r>
              <a:rPr sz="2150" spc="-15" dirty="0">
                <a:latin typeface="Calibri"/>
                <a:cs typeface="Calibri"/>
              </a:rPr>
              <a:t> </a:t>
            </a:r>
            <a:r>
              <a:rPr sz="2150" spc="70" dirty="0">
                <a:latin typeface="Calibri"/>
                <a:cs typeface="Calibri"/>
              </a:rPr>
              <a:t>Rate</a:t>
            </a:r>
            <a:r>
              <a:rPr sz="2150" spc="35" dirty="0">
                <a:latin typeface="Calibri"/>
                <a:cs typeface="Calibri"/>
              </a:rPr>
              <a:t> </a:t>
            </a:r>
            <a:r>
              <a:rPr sz="2150" spc="-25" dirty="0">
                <a:latin typeface="Calibri"/>
                <a:cs typeface="Calibri"/>
              </a:rPr>
              <a:t>of </a:t>
            </a:r>
            <a:r>
              <a:rPr sz="2150" spc="50" dirty="0">
                <a:latin typeface="Calibri"/>
                <a:cs typeface="Calibri"/>
              </a:rPr>
              <a:t>Attempted</a:t>
            </a:r>
            <a:r>
              <a:rPr sz="2150" spc="-35" dirty="0">
                <a:latin typeface="Calibri"/>
                <a:cs typeface="Calibri"/>
              </a:rPr>
              <a:t> </a:t>
            </a:r>
            <a:r>
              <a:rPr sz="2150" spc="90" dirty="0">
                <a:latin typeface="Calibri"/>
                <a:cs typeface="Calibri"/>
              </a:rPr>
              <a:t>Credits</a:t>
            </a:r>
            <a:endParaRPr sz="2150" dirty="0">
              <a:latin typeface="Calibri"/>
              <a:cs typeface="Calibri"/>
            </a:endParaRPr>
          </a:p>
        </p:txBody>
      </p:sp>
      <p:grpSp>
        <p:nvGrpSpPr>
          <p:cNvPr id="16" name="object 16" descr="Student must complete their Academic Program within 150% required credits&#10;"/>
          <p:cNvGrpSpPr/>
          <p:nvPr/>
        </p:nvGrpSpPr>
        <p:grpSpPr>
          <a:xfrm>
            <a:off x="8029575" y="3457575"/>
            <a:ext cx="3267075" cy="2181225"/>
            <a:chOff x="8029575" y="3457575"/>
            <a:chExt cx="3267075" cy="2181225"/>
          </a:xfrm>
        </p:grpSpPr>
        <p:sp>
          <p:nvSpPr>
            <p:cNvPr id="17" name="object 17"/>
            <p:cNvSpPr/>
            <p:nvPr/>
          </p:nvSpPr>
          <p:spPr>
            <a:xfrm>
              <a:off x="8039100" y="3467100"/>
              <a:ext cx="2924175" cy="1857375"/>
            </a:xfrm>
            <a:custGeom>
              <a:avLst/>
              <a:gdLst/>
              <a:ahLst/>
              <a:cxnLst/>
              <a:rect l="l" t="t" r="r" b="b"/>
              <a:pathLst>
                <a:path w="2924175" h="1857375">
                  <a:moveTo>
                    <a:pt x="2738374" y="0"/>
                  </a:moveTo>
                  <a:lnTo>
                    <a:pt x="185800" y="0"/>
                  </a:lnTo>
                  <a:lnTo>
                    <a:pt x="136407" y="6636"/>
                  </a:lnTo>
                  <a:lnTo>
                    <a:pt x="92023" y="25367"/>
                  </a:lnTo>
                  <a:lnTo>
                    <a:pt x="54419" y="54419"/>
                  </a:lnTo>
                  <a:lnTo>
                    <a:pt x="25367" y="92023"/>
                  </a:lnTo>
                  <a:lnTo>
                    <a:pt x="6636" y="136407"/>
                  </a:lnTo>
                  <a:lnTo>
                    <a:pt x="0" y="185800"/>
                  </a:lnTo>
                  <a:lnTo>
                    <a:pt x="0" y="1671574"/>
                  </a:lnTo>
                  <a:lnTo>
                    <a:pt x="6636" y="1720967"/>
                  </a:lnTo>
                  <a:lnTo>
                    <a:pt x="25367" y="1765351"/>
                  </a:lnTo>
                  <a:lnTo>
                    <a:pt x="54419" y="1802955"/>
                  </a:lnTo>
                  <a:lnTo>
                    <a:pt x="92023" y="1832007"/>
                  </a:lnTo>
                  <a:lnTo>
                    <a:pt x="136407" y="1850738"/>
                  </a:lnTo>
                  <a:lnTo>
                    <a:pt x="185800" y="1857375"/>
                  </a:lnTo>
                  <a:lnTo>
                    <a:pt x="2738374" y="1857375"/>
                  </a:lnTo>
                  <a:lnTo>
                    <a:pt x="2787767" y="1850738"/>
                  </a:lnTo>
                  <a:lnTo>
                    <a:pt x="2832151" y="1832007"/>
                  </a:lnTo>
                  <a:lnTo>
                    <a:pt x="2869755" y="1802955"/>
                  </a:lnTo>
                  <a:lnTo>
                    <a:pt x="2898807" y="1765351"/>
                  </a:lnTo>
                  <a:lnTo>
                    <a:pt x="2917538" y="1720967"/>
                  </a:lnTo>
                  <a:lnTo>
                    <a:pt x="2924175" y="1671574"/>
                  </a:lnTo>
                  <a:lnTo>
                    <a:pt x="2924175" y="185800"/>
                  </a:lnTo>
                  <a:lnTo>
                    <a:pt x="2917538" y="136407"/>
                  </a:lnTo>
                  <a:lnTo>
                    <a:pt x="2898807" y="92023"/>
                  </a:lnTo>
                  <a:lnTo>
                    <a:pt x="2869755" y="54419"/>
                  </a:lnTo>
                  <a:lnTo>
                    <a:pt x="2832151" y="25367"/>
                  </a:lnTo>
                  <a:lnTo>
                    <a:pt x="2787767" y="6636"/>
                  </a:lnTo>
                  <a:lnTo>
                    <a:pt x="2738374" y="0"/>
                  </a:lnTo>
                  <a:close/>
                </a:path>
              </a:pathLst>
            </a:custGeom>
            <a:solidFill>
              <a:srgbClr val="0D284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8039100" y="3467100"/>
              <a:ext cx="2924175" cy="1857375"/>
            </a:xfrm>
            <a:custGeom>
              <a:avLst/>
              <a:gdLst/>
              <a:ahLst/>
              <a:cxnLst/>
              <a:rect l="l" t="t" r="r" b="b"/>
              <a:pathLst>
                <a:path w="2924175" h="1857375">
                  <a:moveTo>
                    <a:pt x="0" y="185800"/>
                  </a:moveTo>
                  <a:lnTo>
                    <a:pt x="6636" y="136407"/>
                  </a:lnTo>
                  <a:lnTo>
                    <a:pt x="25367" y="92023"/>
                  </a:lnTo>
                  <a:lnTo>
                    <a:pt x="54419" y="54419"/>
                  </a:lnTo>
                  <a:lnTo>
                    <a:pt x="92023" y="25367"/>
                  </a:lnTo>
                  <a:lnTo>
                    <a:pt x="136407" y="6636"/>
                  </a:lnTo>
                  <a:lnTo>
                    <a:pt x="185800" y="0"/>
                  </a:lnTo>
                  <a:lnTo>
                    <a:pt x="2738374" y="0"/>
                  </a:lnTo>
                  <a:lnTo>
                    <a:pt x="2787767" y="6636"/>
                  </a:lnTo>
                  <a:lnTo>
                    <a:pt x="2832151" y="25367"/>
                  </a:lnTo>
                  <a:lnTo>
                    <a:pt x="2869755" y="54419"/>
                  </a:lnTo>
                  <a:lnTo>
                    <a:pt x="2898807" y="92023"/>
                  </a:lnTo>
                  <a:lnTo>
                    <a:pt x="2917538" y="136407"/>
                  </a:lnTo>
                  <a:lnTo>
                    <a:pt x="2924175" y="185800"/>
                  </a:lnTo>
                  <a:lnTo>
                    <a:pt x="2924175" y="1671574"/>
                  </a:lnTo>
                  <a:lnTo>
                    <a:pt x="2917538" y="1720967"/>
                  </a:lnTo>
                  <a:lnTo>
                    <a:pt x="2898807" y="1765351"/>
                  </a:lnTo>
                  <a:lnTo>
                    <a:pt x="2869755" y="1802955"/>
                  </a:lnTo>
                  <a:lnTo>
                    <a:pt x="2832151" y="1832007"/>
                  </a:lnTo>
                  <a:lnTo>
                    <a:pt x="2787767" y="1850738"/>
                  </a:lnTo>
                  <a:lnTo>
                    <a:pt x="2738374" y="1857375"/>
                  </a:lnTo>
                  <a:lnTo>
                    <a:pt x="185800" y="1857375"/>
                  </a:lnTo>
                  <a:lnTo>
                    <a:pt x="136407" y="1850738"/>
                  </a:lnTo>
                  <a:lnTo>
                    <a:pt x="92023" y="1832007"/>
                  </a:lnTo>
                  <a:lnTo>
                    <a:pt x="54419" y="1802955"/>
                  </a:lnTo>
                  <a:lnTo>
                    <a:pt x="25367" y="1765351"/>
                  </a:lnTo>
                  <a:lnTo>
                    <a:pt x="6636" y="1720967"/>
                  </a:lnTo>
                  <a:lnTo>
                    <a:pt x="0" y="1671574"/>
                  </a:lnTo>
                  <a:lnTo>
                    <a:pt x="0" y="185800"/>
                  </a:lnTo>
                  <a:close/>
                </a:path>
              </a:pathLst>
            </a:custGeom>
            <a:ln w="19050">
              <a:solidFill>
                <a:srgbClr val="E8E8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362950" y="3771900"/>
              <a:ext cx="2924175" cy="1857375"/>
            </a:xfrm>
            <a:custGeom>
              <a:avLst/>
              <a:gdLst/>
              <a:ahLst/>
              <a:cxnLst/>
              <a:rect l="l" t="t" r="r" b="b"/>
              <a:pathLst>
                <a:path w="2924175" h="1857375">
                  <a:moveTo>
                    <a:pt x="2738374" y="0"/>
                  </a:moveTo>
                  <a:lnTo>
                    <a:pt x="185800" y="0"/>
                  </a:lnTo>
                  <a:lnTo>
                    <a:pt x="136407" y="6636"/>
                  </a:lnTo>
                  <a:lnTo>
                    <a:pt x="92023" y="25367"/>
                  </a:lnTo>
                  <a:lnTo>
                    <a:pt x="54419" y="54419"/>
                  </a:lnTo>
                  <a:lnTo>
                    <a:pt x="25367" y="92023"/>
                  </a:lnTo>
                  <a:lnTo>
                    <a:pt x="6636" y="136407"/>
                  </a:lnTo>
                  <a:lnTo>
                    <a:pt x="0" y="185800"/>
                  </a:lnTo>
                  <a:lnTo>
                    <a:pt x="0" y="1671574"/>
                  </a:lnTo>
                  <a:lnTo>
                    <a:pt x="6636" y="1720967"/>
                  </a:lnTo>
                  <a:lnTo>
                    <a:pt x="25367" y="1765351"/>
                  </a:lnTo>
                  <a:lnTo>
                    <a:pt x="54419" y="1802955"/>
                  </a:lnTo>
                  <a:lnTo>
                    <a:pt x="92023" y="1832007"/>
                  </a:lnTo>
                  <a:lnTo>
                    <a:pt x="136407" y="1850738"/>
                  </a:lnTo>
                  <a:lnTo>
                    <a:pt x="185800" y="1857375"/>
                  </a:lnTo>
                  <a:lnTo>
                    <a:pt x="2738374" y="1857375"/>
                  </a:lnTo>
                  <a:lnTo>
                    <a:pt x="2787767" y="1850738"/>
                  </a:lnTo>
                  <a:lnTo>
                    <a:pt x="2832151" y="1832007"/>
                  </a:lnTo>
                  <a:lnTo>
                    <a:pt x="2869755" y="1802955"/>
                  </a:lnTo>
                  <a:lnTo>
                    <a:pt x="2898807" y="1765351"/>
                  </a:lnTo>
                  <a:lnTo>
                    <a:pt x="2917538" y="1720967"/>
                  </a:lnTo>
                  <a:lnTo>
                    <a:pt x="2924175" y="1671574"/>
                  </a:lnTo>
                  <a:lnTo>
                    <a:pt x="2924175" y="185800"/>
                  </a:lnTo>
                  <a:lnTo>
                    <a:pt x="2917538" y="136407"/>
                  </a:lnTo>
                  <a:lnTo>
                    <a:pt x="2898807" y="92023"/>
                  </a:lnTo>
                  <a:lnTo>
                    <a:pt x="2869755" y="54419"/>
                  </a:lnTo>
                  <a:lnTo>
                    <a:pt x="2832151" y="25367"/>
                  </a:lnTo>
                  <a:lnTo>
                    <a:pt x="2787767" y="6636"/>
                  </a:lnTo>
                  <a:lnTo>
                    <a:pt x="2738374" y="0"/>
                  </a:lnTo>
                  <a:close/>
                </a:path>
              </a:pathLst>
            </a:custGeom>
            <a:solidFill>
              <a:srgbClr val="E8E8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362950" y="3771900"/>
              <a:ext cx="2924175" cy="1857375"/>
            </a:xfrm>
            <a:custGeom>
              <a:avLst/>
              <a:gdLst/>
              <a:ahLst/>
              <a:cxnLst/>
              <a:rect l="l" t="t" r="r" b="b"/>
              <a:pathLst>
                <a:path w="2924175" h="1857375">
                  <a:moveTo>
                    <a:pt x="0" y="185800"/>
                  </a:moveTo>
                  <a:lnTo>
                    <a:pt x="6636" y="136407"/>
                  </a:lnTo>
                  <a:lnTo>
                    <a:pt x="25367" y="92023"/>
                  </a:lnTo>
                  <a:lnTo>
                    <a:pt x="54419" y="54419"/>
                  </a:lnTo>
                  <a:lnTo>
                    <a:pt x="92023" y="25367"/>
                  </a:lnTo>
                  <a:lnTo>
                    <a:pt x="136407" y="6636"/>
                  </a:lnTo>
                  <a:lnTo>
                    <a:pt x="185800" y="0"/>
                  </a:lnTo>
                  <a:lnTo>
                    <a:pt x="2738374" y="0"/>
                  </a:lnTo>
                  <a:lnTo>
                    <a:pt x="2787767" y="6636"/>
                  </a:lnTo>
                  <a:lnTo>
                    <a:pt x="2832151" y="25367"/>
                  </a:lnTo>
                  <a:lnTo>
                    <a:pt x="2869755" y="54419"/>
                  </a:lnTo>
                  <a:lnTo>
                    <a:pt x="2898807" y="92023"/>
                  </a:lnTo>
                  <a:lnTo>
                    <a:pt x="2917538" y="136407"/>
                  </a:lnTo>
                  <a:lnTo>
                    <a:pt x="2924175" y="185800"/>
                  </a:lnTo>
                  <a:lnTo>
                    <a:pt x="2924175" y="1671574"/>
                  </a:lnTo>
                  <a:lnTo>
                    <a:pt x="2917538" y="1720967"/>
                  </a:lnTo>
                  <a:lnTo>
                    <a:pt x="2898807" y="1765351"/>
                  </a:lnTo>
                  <a:lnTo>
                    <a:pt x="2869755" y="1802955"/>
                  </a:lnTo>
                  <a:lnTo>
                    <a:pt x="2832151" y="1832007"/>
                  </a:lnTo>
                  <a:lnTo>
                    <a:pt x="2787767" y="1850738"/>
                  </a:lnTo>
                  <a:lnTo>
                    <a:pt x="2738374" y="1857375"/>
                  </a:lnTo>
                  <a:lnTo>
                    <a:pt x="185800" y="1857375"/>
                  </a:lnTo>
                  <a:lnTo>
                    <a:pt x="136407" y="1850738"/>
                  </a:lnTo>
                  <a:lnTo>
                    <a:pt x="92023" y="1832007"/>
                  </a:lnTo>
                  <a:lnTo>
                    <a:pt x="54419" y="1802955"/>
                  </a:lnTo>
                  <a:lnTo>
                    <a:pt x="25367" y="1765351"/>
                  </a:lnTo>
                  <a:lnTo>
                    <a:pt x="6636" y="1720967"/>
                  </a:lnTo>
                  <a:lnTo>
                    <a:pt x="0" y="1671574"/>
                  </a:lnTo>
                  <a:lnTo>
                    <a:pt x="0" y="185800"/>
                  </a:lnTo>
                  <a:close/>
                </a:path>
              </a:pathLst>
            </a:custGeom>
            <a:ln w="19050">
              <a:solidFill>
                <a:srgbClr val="0D28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8552180" y="3880167"/>
            <a:ext cx="2559050" cy="1587500"/>
          </a:xfrm>
          <a:prstGeom prst="rect">
            <a:avLst/>
          </a:prstGeom>
        </p:spPr>
        <p:txBody>
          <a:bodyPr vert="horz" wrap="square" lIns="0" tIns="36194" rIns="0" bIns="0" rtlCol="0">
            <a:spAutoFit/>
          </a:bodyPr>
          <a:lstStyle/>
          <a:p>
            <a:pPr marL="12700" marR="5080" indent="-3810" algn="ctr">
              <a:lnSpc>
                <a:spcPct val="93900"/>
              </a:lnSpc>
              <a:spcBef>
                <a:spcPts val="284"/>
              </a:spcBef>
            </a:pPr>
            <a:r>
              <a:rPr sz="2150" spc="80" dirty="0">
                <a:latin typeface="Calibri"/>
                <a:cs typeface="Calibri"/>
              </a:rPr>
              <a:t>Student</a:t>
            </a:r>
            <a:r>
              <a:rPr sz="2150" spc="-40" dirty="0">
                <a:latin typeface="Calibri"/>
                <a:cs typeface="Calibri"/>
              </a:rPr>
              <a:t> </a:t>
            </a:r>
            <a:r>
              <a:rPr sz="2150" spc="80" dirty="0">
                <a:latin typeface="Calibri"/>
                <a:cs typeface="Calibri"/>
              </a:rPr>
              <a:t>must </a:t>
            </a:r>
            <a:r>
              <a:rPr sz="2150" spc="90" dirty="0">
                <a:latin typeface="Calibri"/>
                <a:cs typeface="Calibri"/>
              </a:rPr>
              <a:t>complete</a:t>
            </a:r>
            <a:r>
              <a:rPr sz="2150" spc="20" dirty="0">
                <a:latin typeface="Calibri"/>
                <a:cs typeface="Calibri"/>
              </a:rPr>
              <a:t> </a:t>
            </a:r>
            <a:r>
              <a:rPr sz="2150" spc="-20" dirty="0">
                <a:latin typeface="Calibri"/>
                <a:cs typeface="Calibri"/>
              </a:rPr>
              <a:t>their </a:t>
            </a:r>
            <a:r>
              <a:rPr sz="2150" spc="120" dirty="0">
                <a:latin typeface="Calibri"/>
                <a:cs typeface="Calibri"/>
              </a:rPr>
              <a:t>Academic</a:t>
            </a:r>
            <a:r>
              <a:rPr sz="2150" spc="-60" dirty="0">
                <a:latin typeface="Calibri"/>
                <a:cs typeface="Calibri"/>
              </a:rPr>
              <a:t> </a:t>
            </a:r>
            <a:r>
              <a:rPr sz="2150" spc="40" dirty="0">
                <a:latin typeface="Calibri"/>
                <a:cs typeface="Calibri"/>
              </a:rPr>
              <a:t>Program </a:t>
            </a:r>
            <a:r>
              <a:rPr sz="2150" dirty="0">
                <a:latin typeface="Calibri"/>
                <a:cs typeface="Calibri"/>
              </a:rPr>
              <a:t>within</a:t>
            </a:r>
            <a:r>
              <a:rPr sz="2150" spc="90" dirty="0">
                <a:latin typeface="Calibri"/>
                <a:cs typeface="Calibri"/>
              </a:rPr>
              <a:t> </a:t>
            </a:r>
            <a:r>
              <a:rPr sz="2150" spc="114" dirty="0">
                <a:latin typeface="Calibri"/>
                <a:cs typeface="Calibri"/>
              </a:rPr>
              <a:t>150%</a:t>
            </a:r>
            <a:r>
              <a:rPr sz="2150" spc="90" dirty="0">
                <a:latin typeface="Calibri"/>
                <a:cs typeface="Calibri"/>
              </a:rPr>
              <a:t> </a:t>
            </a:r>
            <a:r>
              <a:rPr sz="2150" spc="35" dirty="0">
                <a:latin typeface="Calibri"/>
                <a:cs typeface="Calibri"/>
              </a:rPr>
              <a:t>required </a:t>
            </a:r>
            <a:r>
              <a:rPr sz="2150" spc="70" dirty="0">
                <a:latin typeface="Calibri"/>
                <a:cs typeface="Calibri"/>
              </a:rPr>
              <a:t>credits</a:t>
            </a:r>
            <a:endParaRPr sz="2150" dirty="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90766" rIns="0" bIns="0" rtlCol="0">
            <a:spAutoFit/>
          </a:bodyPr>
          <a:lstStyle/>
          <a:p>
            <a:pPr marL="1903730">
              <a:lnSpc>
                <a:spcPct val="100000"/>
              </a:lnSpc>
              <a:spcBef>
                <a:spcPts val="130"/>
              </a:spcBef>
            </a:pPr>
            <a:r>
              <a:rPr spc="-20" dirty="0"/>
              <a:t>What</a:t>
            </a:r>
            <a:r>
              <a:rPr spc="-180" dirty="0"/>
              <a:t> </a:t>
            </a:r>
            <a:r>
              <a:rPr spc="125" dirty="0"/>
              <a:t>is</a:t>
            </a:r>
            <a:r>
              <a:rPr spc="-125" dirty="0"/>
              <a:t> </a:t>
            </a:r>
            <a:r>
              <a:rPr spc="180" dirty="0"/>
              <a:t>SAP</a:t>
            </a:r>
            <a:r>
              <a:rPr spc="-120" dirty="0"/>
              <a:t> </a:t>
            </a:r>
            <a:r>
              <a:rPr dirty="0"/>
              <a:t>and</a:t>
            </a:r>
            <a:r>
              <a:rPr spc="-125" dirty="0"/>
              <a:t> </a:t>
            </a:r>
            <a:r>
              <a:rPr spc="-20" dirty="0"/>
              <a:t>Why</a:t>
            </a:r>
            <a:r>
              <a:rPr spc="-150" dirty="0"/>
              <a:t> </a:t>
            </a:r>
            <a:r>
              <a:rPr spc="-80" dirty="0"/>
              <a:t>It</a:t>
            </a:r>
            <a:r>
              <a:rPr spc="-150" dirty="0"/>
              <a:t> </a:t>
            </a:r>
            <a:r>
              <a:rPr spc="-30" dirty="0"/>
              <a:t>Matters</a:t>
            </a:r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23925" y="2476500"/>
            <a:ext cx="1371600" cy="1371600"/>
            <a:chOff x="923925" y="2476500"/>
            <a:chExt cx="1371600" cy="1371600"/>
          </a:xfrm>
        </p:grpSpPr>
        <p:sp>
          <p:nvSpPr>
            <p:cNvPr id="4" name="object 4"/>
            <p:cNvSpPr/>
            <p:nvPr/>
          </p:nvSpPr>
          <p:spPr>
            <a:xfrm>
              <a:off x="923925" y="2476500"/>
              <a:ext cx="1371600" cy="1371600"/>
            </a:xfrm>
            <a:custGeom>
              <a:avLst/>
              <a:gdLst/>
              <a:ahLst/>
              <a:cxnLst/>
              <a:rect l="l" t="t" r="r" b="b"/>
              <a:pathLst>
                <a:path w="1371600" h="1371600">
                  <a:moveTo>
                    <a:pt x="685800" y="0"/>
                  </a:moveTo>
                  <a:lnTo>
                    <a:pt x="636823" y="1722"/>
                  </a:lnTo>
                  <a:lnTo>
                    <a:pt x="588776" y="6811"/>
                  </a:lnTo>
                  <a:lnTo>
                    <a:pt x="541774" y="15151"/>
                  </a:lnTo>
                  <a:lnTo>
                    <a:pt x="495934" y="26625"/>
                  </a:lnTo>
                  <a:lnTo>
                    <a:pt x="451371" y="41118"/>
                  </a:lnTo>
                  <a:lnTo>
                    <a:pt x="408202" y="58514"/>
                  </a:lnTo>
                  <a:lnTo>
                    <a:pt x="366542" y="78696"/>
                  </a:lnTo>
                  <a:lnTo>
                    <a:pt x="326508" y="101548"/>
                  </a:lnTo>
                  <a:lnTo>
                    <a:pt x="288216" y="126954"/>
                  </a:lnTo>
                  <a:lnTo>
                    <a:pt x="251782" y="154798"/>
                  </a:lnTo>
                  <a:lnTo>
                    <a:pt x="217321" y="184964"/>
                  </a:lnTo>
                  <a:lnTo>
                    <a:pt x="184951" y="217336"/>
                  </a:lnTo>
                  <a:lnTo>
                    <a:pt x="154786" y="251798"/>
                  </a:lnTo>
                  <a:lnTo>
                    <a:pt x="126943" y="288233"/>
                  </a:lnTo>
                  <a:lnTo>
                    <a:pt x="101539" y="326525"/>
                  </a:lnTo>
                  <a:lnTo>
                    <a:pt x="78688" y="366559"/>
                  </a:lnTo>
                  <a:lnTo>
                    <a:pt x="58508" y="408218"/>
                  </a:lnTo>
                  <a:lnTo>
                    <a:pt x="41114" y="451386"/>
                  </a:lnTo>
                  <a:lnTo>
                    <a:pt x="26622" y="495947"/>
                  </a:lnTo>
                  <a:lnTo>
                    <a:pt x="15149" y="541785"/>
                  </a:lnTo>
                  <a:lnTo>
                    <a:pt x="6810" y="588784"/>
                  </a:lnTo>
                  <a:lnTo>
                    <a:pt x="1721" y="636828"/>
                  </a:lnTo>
                  <a:lnTo>
                    <a:pt x="0" y="685800"/>
                  </a:lnTo>
                  <a:lnTo>
                    <a:pt x="1721" y="734771"/>
                  </a:lnTo>
                  <a:lnTo>
                    <a:pt x="6810" y="782815"/>
                  </a:lnTo>
                  <a:lnTo>
                    <a:pt x="15149" y="829814"/>
                  </a:lnTo>
                  <a:lnTo>
                    <a:pt x="26622" y="875652"/>
                  </a:lnTo>
                  <a:lnTo>
                    <a:pt x="41114" y="920213"/>
                  </a:lnTo>
                  <a:lnTo>
                    <a:pt x="58508" y="963381"/>
                  </a:lnTo>
                  <a:lnTo>
                    <a:pt x="78688" y="1005040"/>
                  </a:lnTo>
                  <a:lnTo>
                    <a:pt x="101539" y="1045074"/>
                  </a:lnTo>
                  <a:lnTo>
                    <a:pt x="126943" y="1083366"/>
                  </a:lnTo>
                  <a:lnTo>
                    <a:pt x="154786" y="1119801"/>
                  </a:lnTo>
                  <a:lnTo>
                    <a:pt x="184951" y="1154263"/>
                  </a:lnTo>
                  <a:lnTo>
                    <a:pt x="217321" y="1186635"/>
                  </a:lnTo>
                  <a:lnTo>
                    <a:pt x="251782" y="1216801"/>
                  </a:lnTo>
                  <a:lnTo>
                    <a:pt x="288216" y="1244645"/>
                  </a:lnTo>
                  <a:lnTo>
                    <a:pt x="326508" y="1270051"/>
                  </a:lnTo>
                  <a:lnTo>
                    <a:pt x="366542" y="1292903"/>
                  </a:lnTo>
                  <a:lnTo>
                    <a:pt x="408202" y="1313085"/>
                  </a:lnTo>
                  <a:lnTo>
                    <a:pt x="451371" y="1330481"/>
                  </a:lnTo>
                  <a:lnTo>
                    <a:pt x="495934" y="1344974"/>
                  </a:lnTo>
                  <a:lnTo>
                    <a:pt x="541774" y="1356448"/>
                  </a:lnTo>
                  <a:lnTo>
                    <a:pt x="588776" y="1364788"/>
                  </a:lnTo>
                  <a:lnTo>
                    <a:pt x="636823" y="1369877"/>
                  </a:lnTo>
                  <a:lnTo>
                    <a:pt x="685800" y="1371600"/>
                  </a:lnTo>
                  <a:lnTo>
                    <a:pt x="734771" y="1369877"/>
                  </a:lnTo>
                  <a:lnTo>
                    <a:pt x="782815" y="1364788"/>
                  </a:lnTo>
                  <a:lnTo>
                    <a:pt x="829814" y="1356448"/>
                  </a:lnTo>
                  <a:lnTo>
                    <a:pt x="875652" y="1344974"/>
                  </a:lnTo>
                  <a:lnTo>
                    <a:pt x="920213" y="1330481"/>
                  </a:lnTo>
                  <a:lnTo>
                    <a:pt x="963381" y="1313085"/>
                  </a:lnTo>
                  <a:lnTo>
                    <a:pt x="1005040" y="1292903"/>
                  </a:lnTo>
                  <a:lnTo>
                    <a:pt x="1045074" y="1270051"/>
                  </a:lnTo>
                  <a:lnTo>
                    <a:pt x="1083366" y="1244645"/>
                  </a:lnTo>
                  <a:lnTo>
                    <a:pt x="1119801" y="1216801"/>
                  </a:lnTo>
                  <a:lnTo>
                    <a:pt x="1154263" y="1186635"/>
                  </a:lnTo>
                  <a:lnTo>
                    <a:pt x="1186635" y="1154263"/>
                  </a:lnTo>
                  <a:lnTo>
                    <a:pt x="1216801" y="1119801"/>
                  </a:lnTo>
                  <a:lnTo>
                    <a:pt x="1244645" y="1083366"/>
                  </a:lnTo>
                  <a:lnTo>
                    <a:pt x="1270051" y="1045074"/>
                  </a:lnTo>
                  <a:lnTo>
                    <a:pt x="1292903" y="1005040"/>
                  </a:lnTo>
                  <a:lnTo>
                    <a:pt x="1313085" y="963381"/>
                  </a:lnTo>
                  <a:lnTo>
                    <a:pt x="1330481" y="920213"/>
                  </a:lnTo>
                  <a:lnTo>
                    <a:pt x="1344974" y="875652"/>
                  </a:lnTo>
                  <a:lnTo>
                    <a:pt x="1356448" y="829814"/>
                  </a:lnTo>
                  <a:lnTo>
                    <a:pt x="1364788" y="782815"/>
                  </a:lnTo>
                  <a:lnTo>
                    <a:pt x="1369877" y="734771"/>
                  </a:lnTo>
                  <a:lnTo>
                    <a:pt x="1371600" y="685800"/>
                  </a:lnTo>
                  <a:lnTo>
                    <a:pt x="1369877" y="636828"/>
                  </a:lnTo>
                  <a:lnTo>
                    <a:pt x="1364788" y="588784"/>
                  </a:lnTo>
                  <a:lnTo>
                    <a:pt x="1356448" y="541785"/>
                  </a:lnTo>
                  <a:lnTo>
                    <a:pt x="1344974" y="495947"/>
                  </a:lnTo>
                  <a:lnTo>
                    <a:pt x="1330481" y="451386"/>
                  </a:lnTo>
                  <a:lnTo>
                    <a:pt x="1313085" y="408218"/>
                  </a:lnTo>
                  <a:lnTo>
                    <a:pt x="1292903" y="366559"/>
                  </a:lnTo>
                  <a:lnTo>
                    <a:pt x="1270051" y="326525"/>
                  </a:lnTo>
                  <a:lnTo>
                    <a:pt x="1244645" y="288233"/>
                  </a:lnTo>
                  <a:lnTo>
                    <a:pt x="1216801" y="251798"/>
                  </a:lnTo>
                  <a:lnTo>
                    <a:pt x="1186635" y="217336"/>
                  </a:lnTo>
                  <a:lnTo>
                    <a:pt x="1154263" y="184964"/>
                  </a:lnTo>
                  <a:lnTo>
                    <a:pt x="1119801" y="154798"/>
                  </a:lnTo>
                  <a:lnTo>
                    <a:pt x="1083366" y="126954"/>
                  </a:lnTo>
                  <a:lnTo>
                    <a:pt x="1045074" y="101548"/>
                  </a:lnTo>
                  <a:lnTo>
                    <a:pt x="1005040" y="78696"/>
                  </a:lnTo>
                  <a:lnTo>
                    <a:pt x="963381" y="58514"/>
                  </a:lnTo>
                  <a:lnTo>
                    <a:pt x="920213" y="41118"/>
                  </a:lnTo>
                  <a:lnTo>
                    <a:pt x="875652" y="26625"/>
                  </a:lnTo>
                  <a:lnTo>
                    <a:pt x="829814" y="15151"/>
                  </a:lnTo>
                  <a:lnTo>
                    <a:pt x="782815" y="6811"/>
                  </a:lnTo>
                  <a:lnTo>
                    <a:pt x="734771" y="1722"/>
                  </a:lnTo>
                  <a:lnTo>
                    <a:pt x="68580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477953" y="3294346"/>
              <a:ext cx="478342" cy="158084"/>
            </a:xfrm>
            <a:prstGeom prst="rect">
              <a:avLst/>
            </a:prstGeom>
          </p:spPr>
        </p:pic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1342203" y="2940857"/>
              <a:ext cx="97977" cy="96806"/>
            </a:xfrm>
            <a:prstGeom prst="rect">
              <a:avLst/>
            </a:prstGeom>
          </p:spPr>
        </p:pic>
        <p:sp>
          <p:nvSpPr>
            <p:cNvPr id="7" name="object 7"/>
            <p:cNvSpPr/>
            <p:nvPr/>
          </p:nvSpPr>
          <p:spPr>
            <a:xfrm>
              <a:off x="1256499" y="2857588"/>
              <a:ext cx="626110" cy="628015"/>
            </a:xfrm>
            <a:custGeom>
              <a:avLst/>
              <a:gdLst/>
              <a:ahLst/>
              <a:cxnLst/>
              <a:rect l="l" t="t" r="r" b="b"/>
              <a:pathLst>
                <a:path w="626110" h="628014">
                  <a:moveTo>
                    <a:pt x="428396" y="117830"/>
                  </a:moveTo>
                  <a:lnTo>
                    <a:pt x="423583" y="113017"/>
                  </a:lnTo>
                  <a:lnTo>
                    <a:pt x="418731" y="108292"/>
                  </a:lnTo>
                  <a:lnTo>
                    <a:pt x="410946" y="108292"/>
                  </a:lnTo>
                  <a:lnTo>
                    <a:pt x="299542" y="218300"/>
                  </a:lnTo>
                  <a:lnTo>
                    <a:pt x="293090" y="217385"/>
                  </a:lnTo>
                  <a:lnTo>
                    <a:pt x="243052" y="275742"/>
                  </a:lnTo>
                  <a:lnTo>
                    <a:pt x="232600" y="231863"/>
                  </a:lnTo>
                  <a:lnTo>
                    <a:pt x="202082" y="207708"/>
                  </a:lnTo>
                  <a:lnTo>
                    <a:pt x="165023" y="195072"/>
                  </a:lnTo>
                  <a:lnTo>
                    <a:pt x="134683" y="192138"/>
                  </a:lnTo>
                  <a:lnTo>
                    <a:pt x="124447" y="192633"/>
                  </a:lnTo>
                  <a:lnTo>
                    <a:pt x="80352" y="202628"/>
                  </a:lnTo>
                  <a:lnTo>
                    <a:pt x="42887" y="224739"/>
                  </a:lnTo>
                  <a:lnTo>
                    <a:pt x="5562" y="363575"/>
                  </a:lnTo>
                  <a:lnTo>
                    <a:pt x="0" y="388035"/>
                  </a:lnTo>
                  <a:lnTo>
                    <a:pt x="1955" y="397548"/>
                  </a:lnTo>
                  <a:lnTo>
                    <a:pt x="7251" y="405320"/>
                  </a:lnTo>
                  <a:lnTo>
                    <a:pt x="15113" y="410565"/>
                  </a:lnTo>
                  <a:lnTo>
                    <a:pt x="24752" y="412483"/>
                  </a:lnTo>
                  <a:lnTo>
                    <a:pt x="32600" y="411010"/>
                  </a:lnTo>
                  <a:lnTo>
                    <a:pt x="39420" y="407250"/>
                  </a:lnTo>
                  <a:lnTo>
                    <a:pt x="44716" y="401586"/>
                  </a:lnTo>
                  <a:lnTo>
                    <a:pt x="48006" y="394385"/>
                  </a:lnTo>
                  <a:lnTo>
                    <a:pt x="73736" y="289191"/>
                  </a:lnTo>
                  <a:lnTo>
                    <a:pt x="73736" y="627443"/>
                  </a:lnTo>
                  <a:lnTo>
                    <a:pt x="122478" y="627443"/>
                  </a:lnTo>
                  <a:lnTo>
                    <a:pt x="122478" y="409790"/>
                  </a:lnTo>
                  <a:lnTo>
                    <a:pt x="147218" y="409790"/>
                  </a:lnTo>
                  <a:lnTo>
                    <a:pt x="147218" y="627443"/>
                  </a:lnTo>
                  <a:lnTo>
                    <a:pt x="195884" y="627443"/>
                  </a:lnTo>
                  <a:lnTo>
                    <a:pt x="195884" y="287642"/>
                  </a:lnTo>
                  <a:lnTo>
                    <a:pt x="205574" y="328587"/>
                  </a:lnTo>
                  <a:lnTo>
                    <a:pt x="207365" y="330835"/>
                  </a:lnTo>
                  <a:lnTo>
                    <a:pt x="209816" y="332054"/>
                  </a:lnTo>
                  <a:lnTo>
                    <a:pt x="217284" y="336854"/>
                  </a:lnTo>
                  <a:lnTo>
                    <a:pt x="225386" y="340398"/>
                  </a:lnTo>
                  <a:lnTo>
                    <a:pt x="233934" y="342646"/>
                  </a:lnTo>
                  <a:lnTo>
                    <a:pt x="242798" y="343547"/>
                  </a:lnTo>
                  <a:lnTo>
                    <a:pt x="250583" y="344614"/>
                  </a:lnTo>
                  <a:lnTo>
                    <a:pt x="258292" y="341160"/>
                  </a:lnTo>
                  <a:lnTo>
                    <a:pt x="262597" y="334670"/>
                  </a:lnTo>
                  <a:lnTo>
                    <a:pt x="316128" y="248158"/>
                  </a:lnTo>
                  <a:lnTo>
                    <a:pt x="317322" y="242150"/>
                  </a:lnTo>
                  <a:lnTo>
                    <a:pt x="316293" y="236308"/>
                  </a:lnTo>
                  <a:lnTo>
                    <a:pt x="428358" y="125590"/>
                  </a:lnTo>
                  <a:lnTo>
                    <a:pt x="428396" y="117830"/>
                  </a:lnTo>
                  <a:close/>
                </a:path>
                <a:path w="626110" h="628014">
                  <a:moveTo>
                    <a:pt x="625563" y="32588"/>
                  </a:moveTo>
                  <a:lnTo>
                    <a:pt x="622973" y="19900"/>
                  </a:lnTo>
                  <a:lnTo>
                    <a:pt x="615899" y="9537"/>
                  </a:lnTo>
                  <a:lnTo>
                    <a:pt x="605421" y="2552"/>
                  </a:lnTo>
                  <a:lnTo>
                    <a:pt x="592569" y="0"/>
                  </a:lnTo>
                  <a:lnTo>
                    <a:pt x="188455" y="0"/>
                  </a:lnTo>
                  <a:lnTo>
                    <a:pt x="175615" y="2552"/>
                  </a:lnTo>
                  <a:lnTo>
                    <a:pt x="165125" y="9537"/>
                  </a:lnTo>
                  <a:lnTo>
                    <a:pt x="158064" y="19900"/>
                  </a:lnTo>
                  <a:lnTo>
                    <a:pt x="155473" y="32588"/>
                  </a:lnTo>
                  <a:lnTo>
                    <a:pt x="155473" y="61925"/>
                  </a:lnTo>
                  <a:lnTo>
                    <a:pt x="164680" y="65087"/>
                  </a:lnTo>
                  <a:lnTo>
                    <a:pt x="173329" y="69456"/>
                  </a:lnTo>
                  <a:lnTo>
                    <a:pt x="181292" y="74942"/>
                  </a:lnTo>
                  <a:lnTo>
                    <a:pt x="188455" y="81483"/>
                  </a:lnTo>
                  <a:lnTo>
                    <a:pt x="188455" y="32588"/>
                  </a:lnTo>
                  <a:lnTo>
                    <a:pt x="592569" y="32588"/>
                  </a:lnTo>
                  <a:lnTo>
                    <a:pt x="592569" y="301498"/>
                  </a:lnTo>
                  <a:lnTo>
                    <a:pt x="311086" y="301498"/>
                  </a:lnTo>
                  <a:lnTo>
                    <a:pt x="290969" y="334086"/>
                  </a:lnTo>
                  <a:lnTo>
                    <a:pt x="592569" y="334086"/>
                  </a:lnTo>
                  <a:lnTo>
                    <a:pt x="605421" y="331533"/>
                  </a:lnTo>
                  <a:lnTo>
                    <a:pt x="615899" y="324548"/>
                  </a:lnTo>
                  <a:lnTo>
                    <a:pt x="622973" y="314185"/>
                  </a:lnTo>
                  <a:lnTo>
                    <a:pt x="625563" y="301498"/>
                  </a:lnTo>
                  <a:lnTo>
                    <a:pt x="625563" y="32588"/>
                  </a:lnTo>
                  <a:close/>
                </a:path>
              </a:pathLst>
            </a:custGeom>
            <a:solidFill>
              <a:srgbClr val="E9703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581529" y="2487231"/>
            <a:ext cx="3225165" cy="341630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80645" marR="37465" indent="-635" algn="ctr">
              <a:lnSpc>
                <a:spcPct val="102299"/>
              </a:lnSpc>
              <a:spcBef>
                <a:spcPts val="45"/>
              </a:spcBef>
            </a:pPr>
            <a:r>
              <a:rPr sz="2100" spc="110" dirty="0">
                <a:latin typeface="Calibri"/>
                <a:cs typeface="Calibri"/>
              </a:rPr>
              <a:t>SAP</a:t>
            </a:r>
            <a:r>
              <a:rPr sz="2100" spc="6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are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federal</a:t>
            </a:r>
            <a:r>
              <a:rPr sz="2100" spc="55" dirty="0">
                <a:latin typeface="Calibri"/>
                <a:cs typeface="Calibri"/>
              </a:rPr>
              <a:t> </a:t>
            </a:r>
            <a:r>
              <a:rPr sz="2100" spc="45" dirty="0">
                <a:latin typeface="Calibri"/>
                <a:cs typeface="Calibri"/>
              </a:rPr>
              <a:t>guidelines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55" dirty="0">
                <a:latin typeface="Calibri"/>
                <a:cs typeface="Calibri"/>
              </a:rPr>
              <a:t> </a:t>
            </a:r>
            <a:r>
              <a:rPr sz="2100" spc="50" dirty="0">
                <a:latin typeface="Calibri"/>
                <a:cs typeface="Calibri"/>
              </a:rPr>
              <a:t>ensure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65" dirty="0">
                <a:latin typeface="Calibri"/>
                <a:cs typeface="Calibri"/>
              </a:rPr>
              <a:t>students</a:t>
            </a:r>
            <a:r>
              <a:rPr sz="2100" spc="-65" dirty="0">
                <a:latin typeface="Calibri"/>
                <a:cs typeface="Calibri"/>
              </a:rPr>
              <a:t> </a:t>
            </a:r>
            <a:r>
              <a:rPr sz="2100" spc="55" dirty="0">
                <a:latin typeface="Calibri"/>
                <a:cs typeface="Calibri"/>
              </a:rPr>
              <a:t>make satisfactory</a:t>
            </a:r>
            <a:r>
              <a:rPr sz="2100" spc="30" dirty="0">
                <a:latin typeface="Calibri"/>
                <a:cs typeface="Calibri"/>
              </a:rPr>
              <a:t> </a:t>
            </a:r>
            <a:r>
              <a:rPr sz="2100" spc="50" dirty="0">
                <a:latin typeface="Calibri"/>
                <a:cs typeface="Calibri"/>
              </a:rPr>
              <a:t>progress</a:t>
            </a:r>
            <a:r>
              <a:rPr sz="2100" spc="-5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in </a:t>
            </a:r>
            <a:r>
              <a:rPr sz="2100" dirty="0">
                <a:latin typeface="Calibri"/>
                <a:cs typeface="Calibri"/>
              </a:rPr>
              <a:t>their</a:t>
            </a:r>
            <a:r>
              <a:rPr sz="2100" spc="-35" dirty="0">
                <a:latin typeface="Calibri"/>
                <a:cs typeface="Calibri"/>
              </a:rPr>
              <a:t> </a:t>
            </a:r>
            <a:r>
              <a:rPr sz="2100" spc="65" dirty="0">
                <a:latin typeface="Calibri"/>
                <a:cs typeface="Calibri"/>
              </a:rPr>
              <a:t>educational</a:t>
            </a:r>
            <a:r>
              <a:rPr sz="2100" spc="-25" dirty="0">
                <a:latin typeface="Calibri"/>
                <a:cs typeface="Calibri"/>
              </a:rPr>
              <a:t> </a:t>
            </a:r>
            <a:r>
              <a:rPr sz="2100" spc="35" dirty="0">
                <a:latin typeface="Calibri"/>
                <a:cs typeface="Calibri"/>
              </a:rPr>
              <a:t>programs</a:t>
            </a: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94"/>
              </a:spcBef>
            </a:pPr>
            <a:endParaRPr sz="2100">
              <a:latin typeface="Calibri"/>
              <a:cs typeface="Calibri"/>
            </a:endParaRPr>
          </a:p>
          <a:p>
            <a:pPr marL="12700" marR="5080">
              <a:lnSpc>
                <a:spcPct val="102299"/>
              </a:lnSpc>
            </a:pPr>
            <a:r>
              <a:rPr sz="2100" dirty="0">
                <a:latin typeface="Calibri"/>
                <a:cs typeface="Calibri"/>
              </a:rPr>
              <a:t>Maintaining </a:t>
            </a:r>
            <a:r>
              <a:rPr sz="2100" spc="130" dirty="0">
                <a:latin typeface="Calibri"/>
                <a:cs typeface="Calibri"/>
              </a:rPr>
              <a:t>SAP</a:t>
            </a:r>
            <a:r>
              <a:rPr sz="2100" spc="45" dirty="0">
                <a:latin typeface="Calibri"/>
                <a:cs typeface="Calibri"/>
              </a:rPr>
              <a:t> </a:t>
            </a:r>
            <a:r>
              <a:rPr sz="2100" spc="70" dirty="0">
                <a:latin typeface="Calibri"/>
                <a:cs typeface="Calibri"/>
              </a:rPr>
              <a:t>is</a:t>
            </a:r>
            <a:r>
              <a:rPr sz="2100" spc="85" dirty="0">
                <a:latin typeface="Calibri"/>
                <a:cs typeface="Calibri"/>
              </a:rPr>
              <a:t> </a:t>
            </a:r>
            <a:r>
              <a:rPr sz="2100" spc="55" dirty="0">
                <a:latin typeface="Calibri"/>
                <a:cs typeface="Calibri"/>
              </a:rPr>
              <a:t>essential </a:t>
            </a:r>
            <a:r>
              <a:rPr sz="2100" dirty="0">
                <a:latin typeface="Calibri"/>
                <a:cs typeface="Calibri"/>
              </a:rPr>
              <a:t>to</a:t>
            </a:r>
            <a:r>
              <a:rPr sz="2100" spc="-2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avoid</a:t>
            </a:r>
            <a:r>
              <a:rPr sz="2100" spc="50" dirty="0">
                <a:latin typeface="Calibri"/>
                <a:cs typeface="Calibri"/>
              </a:rPr>
              <a:t> losing</a:t>
            </a:r>
            <a:r>
              <a:rPr sz="2100" spc="65" dirty="0">
                <a:latin typeface="Calibri"/>
                <a:cs typeface="Calibri"/>
              </a:rPr>
              <a:t> </a:t>
            </a:r>
            <a:r>
              <a:rPr sz="2100" spc="60" dirty="0">
                <a:latin typeface="Calibri"/>
                <a:cs typeface="Calibri"/>
              </a:rPr>
              <a:t>financial</a:t>
            </a:r>
            <a:r>
              <a:rPr sz="2100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aid </a:t>
            </a:r>
            <a:r>
              <a:rPr sz="2100" spc="70" dirty="0">
                <a:latin typeface="Calibri"/>
                <a:cs typeface="Calibri"/>
              </a:rPr>
              <a:t>and</a:t>
            </a:r>
            <a:r>
              <a:rPr sz="2100" spc="1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ensure</a:t>
            </a:r>
            <a:r>
              <a:rPr sz="2100" spc="135" dirty="0">
                <a:latin typeface="Calibri"/>
                <a:cs typeface="Calibri"/>
              </a:rPr>
              <a:t> </a:t>
            </a:r>
            <a:r>
              <a:rPr sz="2100" spc="45" dirty="0">
                <a:latin typeface="Calibri"/>
                <a:cs typeface="Calibri"/>
              </a:rPr>
              <a:t>continued </a:t>
            </a:r>
            <a:r>
              <a:rPr sz="2100" spc="55" dirty="0">
                <a:latin typeface="Calibri"/>
                <a:cs typeface="Calibri"/>
              </a:rPr>
              <a:t>education</a:t>
            </a:r>
            <a:r>
              <a:rPr sz="2100" spc="20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funding</a:t>
            </a:r>
            <a:endParaRPr sz="2100">
              <a:latin typeface="Calibri"/>
              <a:cs typeface="Calibri"/>
            </a:endParaRPr>
          </a:p>
        </p:txBody>
      </p:sp>
      <p:grpSp>
        <p:nvGrpSpPr>
          <p:cNvPr id="9" name="object 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391275" y="2476500"/>
            <a:ext cx="1371600" cy="1371600"/>
            <a:chOff x="6391275" y="2476500"/>
            <a:chExt cx="1371600" cy="1371600"/>
          </a:xfrm>
        </p:grpSpPr>
        <p:sp>
          <p:nvSpPr>
            <p:cNvPr id="10" name="object 10"/>
            <p:cNvSpPr/>
            <p:nvPr/>
          </p:nvSpPr>
          <p:spPr>
            <a:xfrm>
              <a:off x="6391275" y="2476500"/>
              <a:ext cx="1371600" cy="1371600"/>
            </a:xfrm>
            <a:custGeom>
              <a:avLst/>
              <a:gdLst/>
              <a:ahLst/>
              <a:cxnLst/>
              <a:rect l="l" t="t" r="r" b="b"/>
              <a:pathLst>
                <a:path w="1371600" h="1371600">
                  <a:moveTo>
                    <a:pt x="685800" y="0"/>
                  </a:moveTo>
                  <a:lnTo>
                    <a:pt x="636828" y="1722"/>
                  </a:lnTo>
                  <a:lnTo>
                    <a:pt x="588784" y="6811"/>
                  </a:lnTo>
                  <a:lnTo>
                    <a:pt x="541785" y="15151"/>
                  </a:lnTo>
                  <a:lnTo>
                    <a:pt x="495947" y="26625"/>
                  </a:lnTo>
                  <a:lnTo>
                    <a:pt x="451386" y="41118"/>
                  </a:lnTo>
                  <a:lnTo>
                    <a:pt x="408218" y="58514"/>
                  </a:lnTo>
                  <a:lnTo>
                    <a:pt x="366559" y="78696"/>
                  </a:lnTo>
                  <a:lnTo>
                    <a:pt x="326525" y="101548"/>
                  </a:lnTo>
                  <a:lnTo>
                    <a:pt x="288233" y="126954"/>
                  </a:lnTo>
                  <a:lnTo>
                    <a:pt x="251798" y="154798"/>
                  </a:lnTo>
                  <a:lnTo>
                    <a:pt x="217336" y="184964"/>
                  </a:lnTo>
                  <a:lnTo>
                    <a:pt x="184964" y="217336"/>
                  </a:lnTo>
                  <a:lnTo>
                    <a:pt x="154798" y="251798"/>
                  </a:lnTo>
                  <a:lnTo>
                    <a:pt x="126954" y="288233"/>
                  </a:lnTo>
                  <a:lnTo>
                    <a:pt x="101548" y="326525"/>
                  </a:lnTo>
                  <a:lnTo>
                    <a:pt x="78696" y="366559"/>
                  </a:lnTo>
                  <a:lnTo>
                    <a:pt x="58514" y="408218"/>
                  </a:lnTo>
                  <a:lnTo>
                    <a:pt x="41118" y="451386"/>
                  </a:lnTo>
                  <a:lnTo>
                    <a:pt x="26625" y="495947"/>
                  </a:lnTo>
                  <a:lnTo>
                    <a:pt x="15151" y="541785"/>
                  </a:lnTo>
                  <a:lnTo>
                    <a:pt x="6811" y="588784"/>
                  </a:lnTo>
                  <a:lnTo>
                    <a:pt x="1722" y="636828"/>
                  </a:lnTo>
                  <a:lnTo>
                    <a:pt x="0" y="685800"/>
                  </a:lnTo>
                  <a:lnTo>
                    <a:pt x="1722" y="734771"/>
                  </a:lnTo>
                  <a:lnTo>
                    <a:pt x="6811" y="782815"/>
                  </a:lnTo>
                  <a:lnTo>
                    <a:pt x="15151" y="829814"/>
                  </a:lnTo>
                  <a:lnTo>
                    <a:pt x="26625" y="875652"/>
                  </a:lnTo>
                  <a:lnTo>
                    <a:pt x="41118" y="920213"/>
                  </a:lnTo>
                  <a:lnTo>
                    <a:pt x="58514" y="963381"/>
                  </a:lnTo>
                  <a:lnTo>
                    <a:pt x="78696" y="1005040"/>
                  </a:lnTo>
                  <a:lnTo>
                    <a:pt x="101548" y="1045074"/>
                  </a:lnTo>
                  <a:lnTo>
                    <a:pt x="126954" y="1083366"/>
                  </a:lnTo>
                  <a:lnTo>
                    <a:pt x="154798" y="1119801"/>
                  </a:lnTo>
                  <a:lnTo>
                    <a:pt x="184964" y="1154263"/>
                  </a:lnTo>
                  <a:lnTo>
                    <a:pt x="217336" y="1186635"/>
                  </a:lnTo>
                  <a:lnTo>
                    <a:pt x="251798" y="1216801"/>
                  </a:lnTo>
                  <a:lnTo>
                    <a:pt x="288233" y="1244645"/>
                  </a:lnTo>
                  <a:lnTo>
                    <a:pt x="326525" y="1270051"/>
                  </a:lnTo>
                  <a:lnTo>
                    <a:pt x="366559" y="1292903"/>
                  </a:lnTo>
                  <a:lnTo>
                    <a:pt x="408218" y="1313085"/>
                  </a:lnTo>
                  <a:lnTo>
                    <a:pt x="451386" y="1330481"/>
                  </a:lnTo>
                  <a:lnTo>
                    <a:pt x="495947" y="1344974"/>
                  </a:lnTo>
                  <a:lnTo>
                    <a:pt x="541785" y="1356448"/>
                  </a:lnTo>
                  <a:lnTo>
                    <a:pt x="588784" y="1364788"/>
                  </a:lnTo>
                  <a:lnTo>
                    <a:pt x="636828" y="1369877"/>
                  </a:lnTo>
                  <a:lnTo>
                    <a:pt x="685800" y="1371600"/>
                  </a:lnTo>
                  <a:lnTo>
                    <a:pt x="734771" y="1369877"/>
                  </a:lnTo>
                  <a:lnTo>
                    <a:pt x="782815" y="1364788"/>
                  </a:lnTo>
                  <a:lnTo>
                    <a:pt x="829814" y="1356448"/>
                  </a:lnTo>
                  <a:lnTo>
                    <a:pt x="875652" y="1344974"/>
                  </a:lnTo>
                  <a:lnTo>
                    <a:pt x="920213" y="1330481"/>
                  </a:lnTo>
                  <a:lnTo>
                    <a:pt x="963381" y="1313085"/>
                  </a:lnTo>
                  <a:lnTo>
                    <a:pt x="1005040" y="1292903"/>
                  </a:lnTo>
                  <a:lnTo>
                    <a:pt x="1045074" y="1270051"/>
                  </a:lnTo>
                  <a:lnTo>
                    <a:pt x="1083366" y="1244645"/>
                  </a:lnTo>
                  <a:lnTo>
                    <a:pt x="1119801" y="1216801"/>
                  </a:lnTo>
                  <a:lnTo>
                    <a:pt x="1154263" y="1186635"/>
                  </a:lnTo>
                  <a:lnTo>
                    <a:pt x="1186635" y="1154263"/>
                  </a:lnTo>
                  <a:lnTo>
                    <a:pt x="1216801" y="1119801"/>
                  </a:lnTo>
                  <a:lnTo>
                    <a:pt x="1244645" y="1083366"/>
                  </a:lnTo>
                  <a:lnTo>
                    <a:pt x="1270051" y="1045074"/>
                  </a:lnTo>
                  <a:lnTo>
                    <a:pt x="1292903" y="1005040"/>
                  </a:lnTo>
                  <a:lnTo>
                    <a:pt x="1313085" y="963381"/>
                  </a:lnTo>
                  <a:lnTo>
                    <a:pt x="1330481" y="920213"/>
                  </a:lnTo>
                  <a:lnTo>
                    <a:pt x="1344974" y="875652"/>
                  </a:lnTo>
                  <a:lnTo>
                    <a:pt x="1356448" y="829814"/>
                  </a:lnTo>
                  <a:lnTo>
                    <a:pt x="1364788" y="782815"/>
                  </a:lnTo>
                  <a:lnTo>
                    <a:pt x="1369877" y="734771"/>
                  </a:lnTo>
                  <a:lnTo>
                    <a:pt x="1371600" y="685800"/>
                  </a:lnTo>
                  <a:lnTo>
                    <a:pt x="1369877" y="636828"/>
                  </a:lnTo>
                  <a:lnTo>
                    <a:pt x="1364788" y="588784"/>
                  </a:lnTo>
                  <a:lnTo>
                    <a:pt x="1356448" y="541785"/>
                  </a:lnTo>
                  <a:lnTo>
                    <a:pt x="1344974" y="495947"/>
                  </a:lnTo>
                  <a:lnTo>
                    <a:pt x="1330481" y="451386"/>
                  </a:lnTo>
                  <a:lnTo>
                    <a:pt x="1313085" y="408218"/>
                  </a:lnTo>
                  <a:lnTo>
                    <a:pt x="1292903" y="366559"/>
                  </a:lnTo>
                  <a:lnTo>
                    <a:pt x="1270051" y="326525"/>
                  </a:lnTo>
                  <a:lnTo>
                    <a:pt x="1244645" y="288233"/>
                  </a:lnTo>
                  <a:lnTo>
                    <a:pt x="1216801" y="251798"/>
                  </a:lnTo>
                  <a:lnTo>
                    <a:pt x="1186635" y="217336"/>
                  </a:lnTo>
                  <a:lnTo>
                    <a:pt x="1154263" y="184964"/>
                  </a:lnTo>
                  <a:lnTo>
                    <a:pt x="1119801" y="154798"/>
                  </a:lnTo>
                  <a:lnTo>
                    <a:pt x="1083366" y="126954"/>
                  </a:lnTo>
                  <a:lnTo>
                    <a:pt x="1045074" y="101548"/>
                  </a:lnTo>
                  <a:lnTo>
                    <a:pt x="1005040" y="78696"/>
                  </a:lnTo>
                  <a:lnTo>
                    <a:pt x="963381" y="58514"/>
                  </a:lnTo>
                  <a:lnTo>
                    <a:pt x="920213" y="41118"/>
                  </a:lnTo>
                  <a:lnTo>
                    <a:pt x="875652" y="26625"/>
                  </a:lnTo>
                  <a:lnTo>
                    <a:pt x="829814" y="15151"/>
                  </a:lnTo>
                  <a:lnTo>
                    <a:pt x="782815" y="6811"/>
                  </a:lnTo>
                  <a:lnTo>
                    <a:pt x="734771" y="1722"/>
                  </a:lnTo>
                  <a:lnTo>
                    <a:pt x="68580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1" name="object 11"/>
            <p:cNvSpPr/>
            <p:nvPr/>
          </p:nvSpPr>
          <p:spPr>
            <a:xfrm>
              <a:off x="6714377" y="3102037"/>
              <a:ext cx="725805" cy="326390"/>
            </a:xfrm>
            <a:custGeom>
              <a:avLst/>
              <a:gdLst/>
              <a:ahLst/>
              <a:cxnLst/>
              <a:rect l="l" t="t" r="r" b="b"/>
              <a:pathLst>
                <a:path w="725804" h="326389">
                  <a:moveTo>
                    <a:pt x="725762" y="0"/>
                  </a:moveTo>
                  <a:lnTo>
                    <a:pt x="0" y="0"/>
                  </a:lnTo>
                  <a:lnTo>
                    <a:pt x="0" y="325946"/>
                  </a:lnTo>
                  <a:lnTo>
                    <a:pt x="725763" y="325946"/>
                  </a:lnTo>
                  <a:lnTo>
                    <a:pt x="725763" y="277054"/>
                  </a:lnTo>
                  <a:lnTo>
                    <a:pt x="82475" y="277054"/>
                  </a:lnTo>
                  <a:lnTo>
                    <a:pt x="49483" y="244459"/>
                  </a:lnTo>
                  <a:lnTo>
                    <a:pt x="49483" y="81486"/>
                  </a:lnTo>
                  <a:lnTo>
                    <a:pt x="82475" y="48891"/>
                  </a:lnTo>
                  <a:lnTo>
                    <a:pt x="725762" y="48892"/>
                  </a:lnTo>
                  <a:lnTo>
                    <a:pt x="725762" y="0"/>
                  </a:lnTo>
                  <a:close/>
                </a:path>
                <a:path w="725804" h="326389">
                  <a:moveTo>
                    <a:pt x="725762" y="48892"/>
                  </a:moveTo>
                  <a:lnTo>
                    <a:pt x="651537" y="48892"/>
                  </a:lnTo>
                  <a:lnTo>
                    <a:pt x="676279" y="73338"/>
                  </a:lnTo>
                  <a:lnTo>
                    <a:pt x="676279" y="252608"/>
                  </a:lnTo>
                  <a:lnTo>
                    <a:pt x="651537" y="277054"/>
                  </a:lnTo>
                  <a:lnTo>
                    <a:pt x="725763" y="277054"/>
                  </a:lnTo>
                  <a:lnTo>
                    <a:pt x="725762" y="48892"/>
                  </a:lnTo>
                  <a:close/>
                </a:path>
              </a:pathLst>
            </a:custGeom>
            <a:solidFill>
              <a:srgbClr val="186B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2" name="object 1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011281" y="3183524"/>
              <a:ext cx="131956" cy="162973"/>
            </a:xfrm>
            <a:prstGeom prst="rect">
              <a:avLst/>
            </a:prstGeom>
          </p:spPr>
        </p:pic>
        <p:sp>
          <p:nvSpPr>
            <p:cNvPr id="13" name="object 13"/>
            <p:cNvSpPr/>
            <p:nvPr/>
          </p:nvSpPr>
          <p:spPr>
            <a:xfrm>
              <a:off x="6808394" y="2880397"/>
              <a:ext cx="560070" cy="409575"/>
            </a:xfrm>
            <a:custGeom>
              <a:avLst/>
              <a:gdLst/>
              <a:ahLst/>
              <a:cxnLst/>
              <a:rect l="l" t="t" r="r" b="b"/>
              <a:pathLst>
                <a:path w="560070" h="409575">
                  <a:moveTo>
                    <a:pt x="87414" y="384619"/>
                  </a:moveTo>
                  <a:lnTo>
                    <a:pt x="85471" y="375107"/>
                  </a:lnTo>
                  <a:lnTo>
                    <a:pt x="80175" y="367334"/>
                  </a:lnTo>
                  <a:lnTo>
                    <a:pt x="72301" y="362089"/>
                  </a:lnTo>
                  <a:lnTo>
                    <a:pt x="62674" y="360172"/>
                  </a:lnTo>
                  <a:lnTo>
                    <a:pt x="53047" y="362089"/>
                  </a:lnTo>
                  <a:lnTo>
                    <a:pt x="45186" y="367334"/>
                  </a:lnTo>
                  <a:lnTo>
                    <a:pt x="39878" y="375107"/>
                  </a:lnTo>
                  <a:lnTo>
                    <a:pt x="37934" y="384619"/>
                  </a:lnTo>
                  <a:lnTo>
                    <a:pt x="39878" y="394131"/>
                  </a:lnTo>
                  <a:lnTo>
                    <a:pt x="45186" y="401904"/>
                  </a:lnTo>
                  <a:lnTo>
                    <a:pt x="53047" y="407149"/>
                  </a:lnTo>
                  <a:lnTo>
                    <a:pt x="62674" y="409067"/>
                  </a:lnTo>
                  <a:lnTo>
                    <a:pt x="72301" y="407149"/>
                  </a:lnTo>
                  <a:lnTo>
                    <a:pt x="80175" y="401904"/>
                  </a:lnTo>
                  <a:lnTo>
                    <a:pt x="85471" y="394131"/>
                  </a:lnTo>
                  <a:lnTo>
                    <a:pt x="87414" y="384619"/>
                  </a:lnTo>
                  <a:close/>
                </a:path>
                <a:path w="560070" h="409575">
                  <a:moveTo>
                    <a:pt x="478345" y="85559"/>
                  </a:moveTo>
                  <a:lnTo>
                    <a:pt x="443699" y="0"/>
                  </a:lnTo>
                  <a:lnTo>
                    <a:pt x="0" y="179273"/>
                  </a:lnTo>
                  <a:lnTo>
                    <a:pt x="254012" y="129565"/>
                  </a:lnTo>
                  <a:lnTo>
                    <a:pt x="416483" y="64376"/>
                  </a:lnTo>
                  <a:lnTo>
                    <a:pt x="428853" y="95338"/>
                  </a:lnTo>
                  <a:lnTo>
                    <a:pt x="478345" y="85559"/>
                  </a:lnTo>
                  <a:close/>
                </a:path>
                <a:path w="560070" h="409575">
                  <a:moveTo>
                    <a:pt x="499783" y="384619"/>
                  </a:moveTo>
                  <a:lnTo>
                    <a:pt x="497840" y="375107"/>
                  </a:lnTo>
                  <a:lnTo>
                    <a:pt x="492531" y="367334"/>
                  </a:lnTo>
                  <a:lnTo>
                    <a:pt x="484670" y="362089"/>
                  </a:lnTo>
                  <a:lnTo>
                    <a:pt x="475043" y="360172"/>
                  </a:lnTo>
                  <a:lnTo>
                    <a:pt x="465404" y="362089"/>
                  </a:lnTo>
                  <a:lnTo>
                    <a:pt x="457542" y="367334"/>
                  </a:lnTo>
                  <a:lnTo>
                    <a:pt x="452247" y="375107"/>
                  </a:lnTo>
                  <a:lnTo>
                    <a:pt x="450303" y="384619"/>
                  </a:lnTo>
                  <a:lnTo>
                    <a:pt x="452247" y="394131"/>
                  </a:lnTo>
                  <a:lnTo>
                    <a:pt x="457542" y="401904"/>
                  </a:lnTo>
                  <a:lnTo>
                    <a:pt x="465404" y="407149"/>
                  </a:lnTo>
                  <a:lnTo>
                    <a:pt x="475043" y="409067"/>
                  </a:lnTo>
                  <a:lnTo>
                    <a:pt x="484670" y="407149"/>
                  </a:lnTo>
                  <a:lnTo>
                    <a:pt x="492531" y="401904"/>
                  </a:lnTo>
                  <a:lnTo>
                    <a:pt x="497840" y="394131"/>
                  </a:lnTo>
                  <a:lnTo>
                    <a:pt x="499783" y="384619"/>
                  </a:lnTo>
                  <a:close/>
                </a:path>
                <a:path w="560070" h="409575">
                  <a:moveTo>
                    <a:pt x="559993" y="189052"/>
                  </a:moveTo>
                  <a:lnTo>
                    <a:pt x="543496" y="105930"/>
                  </a:lnTo>
                  <a:lnTo>
                    <a:pt x="120408" y="189052"/>
                  </a:lnTo>
                  <a:lnTo>
                    <a:pt x="373595" y="189052"/>
                  </a:lnTo>
                  <a:lnTo>
                    <a:pt x="503910" y="163791"/>
                  </a:lnTo>
                  <a:lnTo>
                    <a:pt x="509676" y="189052"/>
                  </a:lnTo>
                  <a:lnTo>
                    <a:pt x="559993" y="189052"/>
                  </a:lnTo>
                  <a:close/>
                </a:path>
              </a:pathLst>
            </a:custGeom>
            <a:solidFill>
              <a:srgbClr val="186B23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4" name="object 14"/>
          <p:cNvSpPr txBox="1"/>
          <p:nvPr/>
        </p:nvSpPr>
        <p:spPr>
          <a:xfrm>
            <a:off x="8049259" y="2487231"/>
            <a:ext cx="3173095" cy="3416300"/>
          </a:xfrm>
          <a:prstGeom prst="rect">
            <a:avLst/>
          </a:prstGeom>
        </p:spPr>
        <p:txBody>
          <a:bodyPr vert="horz" wrap="square" lIns="0" tIns="5715" rIns="0" bIns="0" rtlCol="0">
            <a:spAutoFit/>
          </a:bodyPr>
          <a:lstStyle/>
          <a:p>
            <a:pPr marL="12700" marR="5080">
              <a:lnSpc>
                <a:spcPct val="102299"/>
              </a:lnSpc>
              <a:spcBef>
                <a:spcPts val="45"/>
              </a:spcBef>
            </a:pPr>
            <a:r>
              <a:rPr sz="2100" spc="110" dirty="0">
                <a:latin typeface="Calibri"/>
                <a:cs typeface="Calibri"/>
              </a:rPr>
              <a:t>SAP</a:t>
            </a:r>
            <a:r>
              <a:rPr sz="2100" spc="60" dirty="0">
                <a:latin typeface="Calibri"/>
                <a:cs typeface="Calibri"/>
              </a:rPr>
              <a:t> </a:t>
            </a:r>
            <a:r>
              <a:rPr sz="2100" spc="70" dirty="0">
                <a:latin typeface="Calibri"/>
                <a:cs typeface="Calibri"/>
              </a:rPr>
              <a:t>affects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eligibility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-25" dirty="0">
                <a:latin typeface="Calibri"/>
                <a:cs typeface="Calibri"/>
              </a:rPr>
              <a:t>for </a:t>
            </a:r>
            <a:r>
              <a:rPr sz="2100" spc="50" dirty="0">
                <a:latin typeface="Calibri"/>
                <a:cs typeface="Calibri"/>
              </a:rPr>
              <a:t>multiple</a:t>
            </a:r>
            <a:r>
              <a:rPr sz="2100" spc="-75" dirty="0">
                <a:latin typeface="Calibri"/>
                <a:cs typeface="Calibri"/>
              </a:rPr>
              <a:t> </a:t>
            </a:r>
            <a:r>
              <a:rPr sz="2100" spc="60" dirty="0">
                <a:latin typeface="Calibri"/>
                <a:cs typeface="Calibri"/>
              </a:rPr>
              <a:t>financial</a:t>
            </a:r>
            <a:r>
              <a:rPr sz="2100" spc="-30" dirty="0">
                <a:latin typeface="Calibri"/>
                <a:cs typeface="Calibri"/>
              </a:rPr>
              <a:t> </a:t>
            </a:r>
            <a:r>
              <a:rPr sz="2100" spc="70" dirty="0">
                <a:latin typeface="Calibri"/>
                <a:cs typeface="Calibri"/>
              </a:rPr>
              <a:t>aid</a:t>
            </a:r>
            <a:r>
              <a:rPr sz="2100" spc="-70" dirty="0">
                <a:latin typeface="Calibri"/>
                <a:cs typeface="Calibri"/>
              </a:rPr>
              <a:t> </a:t>
            </a:r>
            <a:r>
              <a:rPr sz="2100" spc="30" dirty="0">
                <a:latin typeface="Calibri"/>
                <a:cs typeface="Calibri"/>
              </a:rPr>
              <a:t>types </a:t>
            </a:r>
            <a:r>
              <a:rPr sz="2100" spc="60" dirty="0">
                <a:latin typeface="Calibri"/>
                <a:cs typeface="Calibri"/>
              </a:rPr>
              <a:t>including</a:t>
            </a:r>
            <a:r>
              <a:rPr sz="2100" spc="1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grants,</a:t>
            </a:r>
            <a:r>
              <a:rPr sz="2100" spc="65" dirty="0">
                <a:latin typeface="Calibri"/>
                <a:cs typeface="Calibri"/>
              </a:rPr>
              <a:t> </a:t>
            </a:r>
            <a:r>
              <a:rPr sz="2100" spc="75" dirty="0">
                <a:latin typeface="Calibri"/>
                <a:cs typeface="Calibri"/>
              </a:rPr>
              <a:t>loans,</a:t>
            </a:r>
            <a:r>
              <a:rPr sz="2100" spc="65" dirty="0">
                <a:latin typeface="Calibri"/>
                <a:cs typeface="Calibri"/>
              </a:rPr>
              <a:t> </a:t>
            </a:r>
            <a:r>
              <a:rPr sz="2100" spc="45" dirty="0">
                <a:latin typeface="Calibri"/>
                <a:cs typeface="Calibri"/>
              </a:rPr>
              <a:t>and </a:t>
            </a:r>
            <a:r>
              <a:rPr sz="2100" dirty="0">
                <a:latin typeface="Calibri"/>
                <a:cs typeface="Calibri"/>
              </a:rPr>
              <a:t>work-</a:t>
            </a:r>
            <a:r>
              <a:rPr sz="2100" spc="60" dirty="0">
                <a:latin typeface="Calibri"/>
                <a:cs typeface="Calibri"/>
              </a:rPr>
              <a:t>study</a:t>
            </a:r>
            <a:r>
              <a:rPr sz="2100" spc="45" dirty="0">
                <a:latin typeface="Calibri"/>
                <a:cs typeface="Calibri"/>
              </a:rPr>
              <a:t> </a:t>
            </a:r>
            <a:r>
              <a:rPr sz="2100" spc="35" dirty="0">
                <a:latin typeface="Calibri"/>
                <a:cs typeface="Calibri"/>
              </a:rPr>
              <a:t>programs</a:t>
            </a: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</a:pPr>
            <a:endParaRPr sz="21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94"/>
              </a:spcBef>
            </a:pPr>
            <a:endParaRPr sz="2100">
              <a:latin typeface="Calibri"/>
              <a:cs typeface="Calibri"/>
            </a:endParaRPr>
          </a:p>
          <a:p>
            <a:pPr marL="12700" marR="64135">
              <a:lnSpc>
                <a:spcPct val="102299"/>
              </a:lnSpc>
            </a:pPr>
            <a:r>
              <a:rPr sz="2100" spc="110" dirty="0">
                <a:latin typeface="Calibri"/>
                <a:cs typeface="Calibri"/>
              </a:rPr>
              <a:t>SAP</a:t>
            </a:r>
            <a:r>
              <a:rPr sz="2100" spc="-40" dirty="0">
                <a:latin typeface="Calibri"/>
                <a:cs typeface="Calibri"/>
              </a:rPr>
              <a:t> </a:t>
            </a:r>
            <a:r>
              <a:rPr sz="2100" spc="70" dirty="0">
                <a:latin typeface="Calibri"/>
                <a:cs typeface="Calibri"/>
              </a:rPr>
              <a:t>encourages</a:t>
            </a:r>
            <a:r>
              <a:rPr sz="2100" spc="-75" dirty="0">
                <a:latin typeface="Calibri"/>
                <a:cs typeface="Calibri"/>
              </a:rPr>
              <a:t> </a:t>
            </a:r>
            <a:r>
              <a:rPr sz="2100" spc="-10" dirty="0">
                <a:latin typeface="Calibri"/>
                <a:cs typeface="Calibri"/>
              </a:rPr>
              <a:t>timely </a:t>
            </a:r>
            <a:r>
              <a:rPr sz="2100" dirty="0">
                <a:latin typeface="Calibri"/>
                <a:cs typeface="Calibri"/>
              </a:rPr>
              <a:t>program</a:t>
            </a:r>
            <a:r>
              <a:rPr sz="2100" spc="65" dirty="0">
                <a:latin typeface="Calibri"/>
                <a:cs typeface="Calibri"/>
              </a:rPr>
              <a:t> </a:t>
            </a:r>
            <a:r>
              <a:rPr sz="2100" spc="60" dirty="0">
                <a:latin typeface="Calibri"/>
                <a:cs typeface="Calibri"/>
              </a:rPr>
              <a:t>completion</a:t>
            </a:r>
            <a:r>
              <a:rPr sz="2100" spc="25" dirty="0">
                <a:latin typeface="Calibri"/>
                <a:cs typeface="Calibri"/>
              </a:rPr>
              <a:t> </a:t>
            </a:r>
            <a:r>
              <a:rPr sz="2100" spc="40" dirty="0">
                <a:latin typeface="Calibri"/>
                <a:cs typeface="Calibri"/>
              </a:rPr>
              <a:t>and </a:t>
            </a:r>
            <a:r>
              <a:rPr sz="2100" dirty="0">
                <a:latin typeface="Calibri"/>
                <a:cs typeface="Calibri"/>
              </a:rPr>
              <a:t>effective</a:t>
            </a:r>
            <a:r>
              <a:rPr sz="2100" spc="5" dirty="0">
                <a:latin typeface="Calibri"/>
                <a:cs typeface="Calibri"/>
              </a:rPr>
              <a:t> </a:t>
            </a:r>
            <a:r>
              <a:rPr sz="2100" spc="114" dirty="0">
                <a:latin typeface="Calibri"/>
                <a:cs typeface="Calibri"/>
              </a:rPr>
              <a:t>use</a:t>
            </a:r>
            <a:r>
              <a:rPr sz="2100" spc="10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of</a:t>
            </a:r>
            <a:r>
              <a:rPr sz="2100" spc="135" dirty="0">
                <a:latin typeface="Calibri"/>
                <a:cs typeface="Calibri"/>
              </a:rPr>
              <a:t> </a:t>
            </a:r>
            <a:r>
              <a:rPr sz="2100" dirty="0">
                <a:latin typeface="Calibri"/>
                <a:cs typeface="Calibri"/>
              </a:rPr>
              <a:t>federal</a:t>
            </a:r>
            <a:r>
              <a:rPr sz="2100" spc="50" dirty="0">
                <a:latin typeface="Calibri"/>
                <a:cs typeface="Calibri"/>
              </a:rPr>
              <a:t> </a:t>
            </a:r>
            <a:r>
              <a:rPr sz="2100" spc="65" dirty="0">
                <a:latin typeface="Calibri"/>
                <a:cs typeface="Calibri"/>
              </a:rPr>
              <a:t>and </a:t>
            </a:r>
            <a:r>
              <a:rPr sz="2100" spc="10" dirty="0">
                <a:latin typeface="Calibri"/>
                <a:cs typeface="Calibri"/>
              </a:rPr>
              <a:t>institutional</a:t>
            </a:r>
            <a:r>
              <a:rPr sz="2100" spc="270" dirty="0">
                <a:latin typeface="Calibri"/>
                <a:cs typeface="Calibri"/>
              </a:rPr>
              <a:t> </a:t>
            </a:r>
            <a:r>
              <a:rPr sz="2100" spc="60" dirty="0">
                <a:latin typeface="Calibri"/>
                <a:cs typeface="Calibri"/>
              </a:rPr>
              <a:t>resources</a:t>
            </a:r>
            <a:endParaRPr sz="2100">
              <a:latin typeface="Calibri"/>
              <a:cs typeface="Calibri"/>
            </a:endParaRPr>
          </a:p>
        </p:txBody>
      </p:sp>
      <p:grpSp>
        <p:nvGrpSpPr>
          <p:cNvPr id="15" name="object 1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923925" y="4562475"/>
            <a:ext cx="1371600" cy="1371600"/>
            <a:chOff x="923925" y="4562475"/>
            <a:chExt cx="1371600" cy="1371600"/>
          </a:xfrm>
        </p:grpSpPr>
        <p:sp>
          <p:nvSpPr>
            <p:cNvPr id="16" name="object 16"/>
            <p:cNvSpPr/>
            <p:nvPr/>
          </p:nvSpPr>
          <p:spPr>
            <a:xfrm>
              <a:off x="923925" y="4562475"/>
              <a:ext cx="1371600" cy="1371600"/>
            </a:xfrm>
            <a:custGeom>
              <a:avLst/>
              <a:gdLst/>
              <a:ahLst/>
              <a:cxnLst/>
              <a:rect l="l" t="t" r="r" b="b"/>
              <a:pathLst>
                <a:path w="1371600" h="1371600">
                  <a:moveTo>
                    <a:pt x="685800" y="0"/>
                  </a:moveTo>
                  <a:lnTo>
                    <a:pt x="636823" y="1722"/>
                  </a:lnTo>
                  <a:lnTo>
                    <a:pt x="588776" y="6811"/>
                  </a:lnTo>
                  <a:lnTo>
                    <a:pt x="541774" y="15151"/>
                  </a:lnTo>
                  <a:lnTo>
                    <a:pt x="495934" y="26625"/>
                  </a:lnTo>
                  <a:lnTo>
                    <a:pt x="451371" y="41118"/>
                  </a:lnTo>
                  <a:lnTo>
                    <a:pt x="408202" y="58514"/>
                  </a:lnTo>
                  <a:lnTo>
                    <a:pt x="366542" y="78696"/>
                  </a:lnTo>
                  <a:lnTo>
                    <a:pt x="326508" y="101548"/>
                  </a:lnTo>
                  <a:lnTo>
                    <a:pt x="288216" y="126954"/>
                  </a:lnTo>
                  <a:lnTo>
                    <a:pt x="251782" y="154798"/>
                  </a:lnTo>
                  <a:lnTo>
                    <a:pt x="217321" y="184964"/>
                  </a:lnTo>
                  <a:lnTo>
                    <a:pt x="184951" y="217336"/>
                  </a:lnTo>
                  <a:lnTo>
                    <a:pt x="154786" y="251798"/>
                  </a:lnTo>
                  <a:lnTo>
                    <a:pt x="126943" y="288233"/>
                  </a:lnTo>
                  <a:lnTo>
                    <a:pt x="101539" y="326525"/>
                  </a:lnTo>
                  <a:lnTo>
                    <a:pt x="78688" y="366559"/>
                  </a:lnTo>
                  <a:lnTo>
                    <a:pt x="58508" y="408218"/>
                  </a:lnTo>
                  <a:lnTo>
                    <a:pt x="41114" y="451386"/>
                  </a:lnTo>
                  <a:lnTo>
                    <a:pt x="26622" y="495947"/>
                  </a:lnTo>
                  <a:lnTo>
                    <a:pt x="15149" y="541785"/>
                  </a:lnTo>
                  <a:lnTo>
                    <a:pt x="6810" y="588784"/>
                  </a:lnTo>
                  <a:lnTo>
                    <a:pt x="1721" y="636828"/>
                  </a:lnTo>
                  <a:lnTo>
                    <a:pt x="0" y="685800"/>
                  </a:lnTo>
                  <a:lnTo>
                    <a:pt x="1721" y="734776"/>
                  </a:lnTo>
                  <a:lnTo>
                    <a:pt x="6810" y="782823"/>
                  </a:lnTo>
                  <a:lnTo>
                    <a:pt x="15149" y="829825"/>
                  </a:lnTo>
                  <a:lnTo>
                    <a:pt x="26622" y="875665"/>
                  </a:lnTo>
                  <a:lnTo>
                    <a:pt x="41114" y="920228"/>
                  </a:lnTo>
                  <a:lnTo>
                    <a:pt x="58508" y="963397"/>
                  </a:lnTo>
                  <a:lnTo>
                    <a:pt x="78688" y="1005057"/>
                  </a:lnTo>
                  <a:lnTo>
                    <a:pt x="101539" y="1045091"/>
                  </a:lnTo>
                  <a:lnTo>
                    <a:pt x="126943" y="1083383"/>
                  </a:lnTo>
                  <a:lnTo>
                    <a:pt x="154786" y="1119817"/>
                  </a:lnTo>
                  <a:lnTo>
                    <a:pt x="184951" y="1154278"/>
                  </a:lnTo>
                  <a:lnTo>
                    <a:pt x="217321" y="1186648"/>
                  </a:lnTo>
                  <a:lnTo>
                    <a:pt x="251782" y="1216813"/>
                  </a:lnTo>
                  <a:lnTo>
                    <a:pt x="288216" y="1244656"/>
                  </a:lnTo>
                  <a:lnTo>
                    <a:pt x="326508" y="1270060"/>
                  </a:lnTo>
                  <a:lnTo>
                    <a:pt x="366542" y="1292911"/>
                  </a:lnTo>
                  <a:lnTo>
                    <a:pt x="408202" y="1313091"/>
                  </a:lnTo>
                  <a:lnTo>
                    <a:pt x="451371" y="1330485"/>
                  </a:lnTo>
                  <a:lnTo>
                    <a:pt x="495934" y="1344977"/>
                  </a:lnTo>
                  <a:lnTo>
                    <a:pt x="541774" y="1356450"/>
                  </a:lnTo>
                  <a:lnTo>
                    <a:pt x="588776" y="1364789"/>
                  </a:lnTo>
                  <a:lnTo>
                    <a:pt x="636823" y="1369878"/>
                  </a:lnTo>
                  <a:lnTo>
                    <a:pt x="685800" y="1371600"/>
                  </a:lnTo>
                  <a:lnTo>
                    <a:pt x="734771" y="1369878"/>
                  </a:lnTo>
                  <a:lnTo>
                    <a:pt x="782815" y="1364789"/>
                  </a:lnTo>
                  <a:lnTo>
                    <a:pt x="829814" y="1356450"/>
                  </a:lnTo>
                  <a:lnTo>
                    <a:pt x="875652" y="1344977"/>
                  </a:lnTo>
                  <a:lnTo>
                    <a:pt x="920213" y="1330485"/>
                  </a:lnTo>
                  <a:lnTo>
                    <a:pt x="963381" y="1313091"/>
                  </a:lnTo>
                  <a:lnTo>
                    <a:pt x="1005040" y="1292911"/>
                  </a:lnTo>
                  <a:lnTo>
                    <a:pt x="1045074" y="1270060"/>
                  </a:lnTo>
                  <a:lnTo>
                    <a:pt x="1083366" y="1244656"/>
                  </a:lnTo>
                  <a:lnTo>
                    <a:pt x="1119801" y="1216813"/>
                  </a:lnTo>
                  <a:lnTo>
                    <a:pt x="1154263" y="1186648"/>
                  </a:lnTo>
                  <a:lnTo>
                    <a:pt x="1186635" y="1154278"/>
                  </a:lnTo>
                  <a:lnTo>
                    <a:pt x="1216801" y="1119817"/>
                  </a:lnTo>
                  <a:lnTo>
                    <a:pt x="1244645" y="1083383"/>
                  </a:lnTo>
                  <a:lnTo>
                    <a:pt x="1270051" y="1045091"/>
                  </a:lnTo>
                  <a:lnTo>
                    <a:pt x="1292903" y="1005057"/>
                  </a:lnTo>
                  <a:lnTo>
                    <a:pt x="1313085" y="963397"/>
                  </a:lnTo>
                  <a:lnTo>
                    <a:pt x="1330481" y="920228"/>
                  </a:lnTo>
                  <a:lnTo>
                    <a:pt x="1344974" y="875665"/>
                  </a:lnTo>
                  <a:lnTo>
                    <a:pt x="1356448" y="829825"/>
                  </a:lnTo>
                  <a:lnTo>
                    <a:pt x="1364788" y="782823"/>
                  </a:lnTo>
                  <a:lnTo>
                    <a:pt x="1369877" y="734776"/>
                  </a:lnTo>
                  <a:lnTo>
                    <a:pt x="1371600" y="685800"/>
                  </a:lnTo>
                  <a:lnTo>
                    <a:pt x="1369877" y="636828"/>
                  </a:lnTo>
                  <a:lnTo>
                    <a:pt x="1364788" y="588784"/>
                  </a:lnTo>
                  <a:lnTo>
                    <a:pt x="1356448" y="541785"/>
                  </a:lnTo>
                  <a:lnTo>
                    <a:pt x="1344974" y="495947"/>
                  </a:lnTo>
                  <a:lnTo>
                    <a:pt x="1330481" y="451386"/>
                  </a:lnTo>
                  <a:lnTo>
                    <a:pt x="1313085" y="408218"/>
                  </a:lnTo>
                  <a:lnTo>
                    <a:pt x="1292903" y="366559"/>
                  </a:lnTo>
                  <a:lnTo>
                    <a:pt x="1270051" y="326525"/>
                  </a:lnTo>
                  <a:lnTo>
                    <a:pt x="1244645" y="288233"/>
                  </a:lnTo>
                  <a:lnTo>
                    <a:pt x="1216801" y="251798"/>
                  </a:lnTo>
                  <a:lnTo>
                    <a:pt x="1186635" y="217336"/>
                  </a:lnTo>
                  <a:lnTo>
                    <a:pt x="1154263" y="184964"/>
                  </a:lnTo>
                  <a:lnTo>
                    <a:pt x="1119801" y="154798"/>
                  </a:lnTo>
                  <a:lnTo>
                    <a:pt x="1083366" y="126954"/>
                  </a:lnTo>
                  <a:lnTo>
                    <a:pt x="1045074" y="101548"/>
                  </a:lnTo>
                  <a:lnTo>
                    <a:pt x="1005040" y="78696"/>
                  </a:lnTo>
                  <a:lnTo>
                    <a:pt x="963381" y="58514"/>
                  </a:lnTo>
                  <a:lnTo>
                    <a:pt x="920213" y="41118"/>
                  </a:lnTo>
                  <a:lnTo>
                    <a:pt x="875652" y="26625"/>
                  </a:lnTo>
                  <a:lnTo>
                    <a:pt x="829814" y="15151"/>
                  </a:lnTo>
                  <a:lnTo>
                    <a:pt x="782815" y="6811"/>
                  </a:lnTo>
                  <a:lnTo>
                    <a:pt x="734771" y="1722"/>
                  </a:lnTo>
                  <a:lnTo>
                    <a:pt x="68580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7" name="object 17"/>
            <p:cNvSpPr/>
            <p:nvPr/>
          </p:nvSpPr>
          <p:spPr>
            <a:xfrm>
              <a:off x="1449000" y="4902809"/>
              <a:ext cx="328295" cy="701040"/>
            </a:xfrm>
            <a:custGeom>
              <a:avLst/>
              <a:gdLst/>
              <a:ahLst/>
              <a:cxnLst/>
              <a:rect l="l" t="t" r="r" b="b"/>
              <a:pathLst>
                <a:path w="328294" h="701039">
                  <a:moveTo>
                    <a:pt x="39586" y="521513"/>
                  </a:moveTo>
                  <a:lnTo>
                    <a:pt x="0" y="558921"/>
                  </a:lnTo>
                  <a:lnTo>
                    <a:pt x="14800" y="574110"/>
                  </a:lnTo>
                  <a:lnTo>
                    <a:pt x="30864" y="587928"/>
                  </a:lnTo>
                  <a:lnTo>
                    <a:pt x="66396" y="611149"/>
                  </a:lnTo>
                  <a:lnTo>
                    <a:pt x="118135" y="627210"/>
                  </a:lnTo>
                  <a:lnTo>
                    <a:pt x="136168" y="629326"/>
                  </a:lnTo>
                  <a:lnTo>
                    <a:pt x="136168" y="700785"/>
                  </a:lnTo>
                  <a:lnTo>
                    <a:pt x="185651" y="700785"/>
                  </a:lnTo>
                  <a:lnTo>
                    <a:pt x="185651" y="627446"/>
                  </a:lnTo>
                  <a:lnTo>
                    <a:pt x="226950" y="615802"/>
                  </a:lnTo>
                  <a:lnTo>
                    <a:pt x="264165" y="595271"/>
                  </a:lnTo>
                  <a:lnTo>
                    <a:pt x="285706" y="575056"/>
                  </a:lnTo>
                  <a:lnTo>
                    <a:pt x="136168" y="575056"/>
                  </a:lnTo>
                  <a:lnTo>
                    <a:pt x="108607" y="568544"/>
                  </a:lnTo>
                  <a:lnTo>
                    <a:pt x="83391" y="556718"/>
                  </a:lnTo>
                  <a:lnTo>
                    <a:pt x="60417" y="540675"/>
                  </a:lnTo>
                  <a:lnTo>
                    <a:pt x="39586" y="521513"/>
                  </a:lnTo>
                  <a:close/>
                </a:path>
                <a:path w="328294" h="701039">
                  <a:moveTo>
                    <a:pt x="185651" y="0"/>
                  </a:moveTo>
                  <a:lnTo>
                    <a:pt x="136168" y="0"/>
                  </a:lnTo>
                  <a:lnTo>
                    <a:pt x="136168" y="73913"/>
                  </a:lnTo>
                  <a:lnTo>
                    <a:pt x="123579" y="76819"/>
                  </a:lnTo>
                  <a:lnTo>
                    <a:pt x="87674" y="91025"/>
                  </a:lnTo>
                  <a:lnTo>
                    <a:pt x="46945" y="123869"/>
                  </a:lnTo>
                  <a:lnTo>
                    <a:pt x="20219" y="168311"/>
                  </a:lnTo>
                  <a:lnTo>
                    <a:pt x="10024" y="218928"/>
                  </a:lnTo>
                  <a:lnTo>
                    <a:pt x="18891" y="270296"/>
                  </a:lnTo>
                  <a:lnTo>
                    <a:pt x="38640" y="303820"/>
                  </a:lnTo>
                  <a:lnTo>
                    <a:pt x="66424" y="328811"/>
                  </a:lnTo>
                  <a:lnTo>
                    <a:pt x="99762" y="347401"/>
                  </a:lnTo>
                  <a:lnTo>
                    <a:pt x="136168" y="361724"/>
                  </a:lnTo>
                  <a:lnTo>
                    <a:pt x="136168" y="575056"/>
                  </a:lnTo>
                  <a:lnTo>
                    <a:pt x="285706" y="575056"/>
                  </a:lnTo>
                  <a:lnTo>
                    <a:pt x="288056" y="572850"/>
                  </a:lnTo>
                  <a:lnTo>
                    <a:pt x="185651" y="572850"/>
                  </a:lnTo>
                  <a:lnTo>
                    <a:pt x="185651" y="378184"/>
                  </a:lnTo>
                  <a:lnTo>
                    <a:pt x="293380" y="378184"/>
                  </a:lnTo>
                  <a:lnTo>
                    <a:pt x="284036" y="366689"/>
                  </a:lnTo>
                  <a:lnTo>
                    <a:pt x="261728" y="351238"/>
                  </a:lnTo>
                  <a:lnTo>
                    <a:pt x="237256" y="339333"/>
                  </a:lnTo>
                  <a:lnTo>
                    <a:pt x="211578" y="329841"/>
                  </a:lnTo>
                  <a:lnTo>
                    <a:pt x="185651" y="321632"/>
                  </a:lnTo>
                  <a:lnTo>
                    <a:pt x="185651" y="305987"/>
                  </a:lnTo>
                  <a:lnTo>
                    <a:pt x="136168" y="305987"/>
                  </a:lnTo>
                  <a:lnTo>
                    <a:pt x="125164" y="301516"/>
                  </a:lnTo>
                  <a:lnTo>
                    <a:pt x="71185" y="249242"/>
                  </a:lnTo>
                  <a:lnTo>
                    <a:pt x="66776" y="209548"/>
                  </a:lnTo>
                  <a:lnTo>
                    <a:pt x="79887" y="171259"/>
                  </a:lnTo>
                  <a:lnTo>
                    <a:pt x="108699" y="141710"/>
                  </a:lnTo>
                  <a:lnTo>
                    <a:pt x="136168" y="129237"/>
                  </a:lnTo>
                  <a:lnTo>
                    <a:pt x="185651" y="129237"/>
                  </a:lnTo>
                  <a:lnTo>
                    <a:pt x="185651" y="124598"/>
                  </a:lnTo>
                  <a:lnTo>
                    <a:pt x="308580" y="124598"/>
                  </a:lnTo>
                  <a:lnTo>
                    <a:pt x="285721" y="105484"/>
                  </a:lnTo>
                  <a:lnTo>
                    <a:pt x="254784" y="87991"/>
                  </a:lnTo>
                  <a:lnTo>
                    <a:pt x="221156" y="76313"/>
                  </a:lnTo>
                  <a:lnTo>
                    <a:pt x="185651" y="70817"/>
                  </a:lnTo>
                  <a:lnTo>
                    <a:pt x="185651" y="0"/>
                  </a:lnTo>
                  <a:close/>
                </a:path>
                <a:path w="328294" h="701039">
                  <a:moveTo>
                    <a:pt x="293380" y="378184"/>
                  </a:moveTo>
                  <a:lnTo>
                    <a:pt x="185651" y="378184"/>
                  </a:lnTo>
                  <a:lnTo>
                    <a:pt x="210847" y="387393"/>
                  </a:lnTo>
                  <a:lnTo>
                    <a:pt x="235123" y="399376"/>
                  </a:lnTo>
                  <a:lnTo>
                    <a:pt x="255734" y="415776"/>
                  </a:lnTo>
                  <a:lnTo>
                    <a:pt x="269938" y="438234"/>
                  </a:lnTo>
                  <a:lnTo>
                    <a:pt x="275192" y="465495"/>
                  </a:lnTo>
                  <a:lnTo>
                    <a:pt x="271717" y="493566"/>
                  </a:lnTo>
                  <a:lnTo>
                    <a:pt x="244119" y="542298"/>
                  </a:lnTo>
                  <a:lnTo>
                    <a:pt x="201834" y="568406"/>
                  </a:lnTo>
                  <a:lnTo>
                    <a:pt x="185651" y="572850"/>
                  </a:lnTo>
                  <a:lnTo>
                    <a:pt x="288056" y="572850"/>
                  </a:lnTo>
                  <a:lnTo>
                    <a:pt x="294948" y="566382"/>
                  </a:lnTo>
                  <a:lnTo>
                    <a:pt x="316948" y="529662"/>
                  </a:lnTo>
                  <a:lnTo>
                    <a:pt x="327903" y="487044"/>
                  </a:lnTo>
                  <a:lnTo>
                    <a:pt x="326595" y="442891"/>
                  </a:lnTo>
                  <a:lnTo>
                    <a:pt x="312235" y="401380"/>
                  </a:lnTo>
                  <a:lnTo>
                    <a:pt x="293380" y="378184"/>
                  </a:lnTo>
                  <a:close/>
                </a:path>
                <a:path w="328294" h="701039">
                  <a:moveTo>
                    <a:pt x="185651" y="129237"/>
                  </a:moveTo>
                  <a:lnTo>
                    <a:pt x="136168" y="129237"/>
                  </a:lnTo>
                  <a:lnTo>
                    <a:pt x="136168" y="305987"/>
                  </a:lnTo>
                  <a:lnTo>
                    <a:pt x="185651" y="305987"/>
                  </a:lnTo>
                  <a:lnTo>
                    <a:pt x="185651" y="129237"/>
                  </a:lnTo>
                  <a:close/>
                </a:path>
                <a:path w="328294" h="701039">
                  <a:moveTo>
                    <a:pt x="308580" y="124598"/>
                  </a:moveTo>
                  <a:lnTo>
                    <a:pt x="185651" y="124598"/>
                  </a:lnTo>
                  <a:lnTo>
                    <a:pt x="210138" y="129055"/>
                  </a:lnTo>
                  <a:lnTo>
                    <a:pt x="233296" y="137588"/>
                  </a:lnTo>
                  <a:lnTo>
                    <a:pt x="254610" y="149953"/>
                  </a:lnTo>
                  <a:lnTo>
                    <a:pt x="273567" y="165906"/>
                  </a:lnTo>
                  <a:lnTo>
                    <a:pt x="313154" y="128422"/>
                  </a:lnTo>
                  <a:lnTo>
                    <a:pt x="308580" y="124598"/>
                  </a:lnTo>
                  <a:close/>
                </a:path>
              </a:pathLst>
            </a:custGeom>
            <a:solidFill>
              <a:srgbClr val="0E9ED4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18" name="object 1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391275" y="4562475"/>
            <a:ext cx="1371600" cy="1371600"/>
            <a:chOff x="6391275" y="4562475"/>
            <a:chExt cx="1371600" cy="1371600"/>
          </a:xfrm>
        </p:grpSpPr>
        <p:sp>
          <p:nvSpPr>
            <p:cNvPr id="19" name="object 19"/>
            <p:cNvSpPr/>
            <p:nvPr/>
          </p:nvSpPr>
          <p:spPr>
            <a:xfrm>
              <a:off x="6391275" y="4562475"/>
              <a:ext cx="1371600" cy="1371600"/>
            </a:xfrm>
            <a:custGeom>
              <a:avLst/>
              <a:gdLst/>
              <a:ahLst/>
              <a:cxnLst/>
              <a:rect l="l" t="t" r="r" b="b"/>
              <a:pathLst>
                <a:path w="1371600" h="1371600">
                  <a:moveTo>
                    <a:pt x="685800" y="0"/>
                  </a:moveTo>
                  <a:lnTo>
                    <a:pt x="636828" y="1722"/>
                  </a:lnTo>
                  <a:lnTo>
                    <a:pt x="588784" y="6811"/>
                  </a:lnTo>
                  <a:lnTo>
                    <a:pt x="541785" y="15151"/>
                  </a:lnTo>
                  <a:lnTo>
                    <a:pt x="495947" y="26625"/>
                  </a:lnTo>
                  <a:lnTo>
                    <a:pt x="451386" y="41118"/>
                  </a:lnTo>
                  <a:lnTo>
                    <a:pt x="408218" y="58514"/>
                  </a:lnTo>
                  <a:lnTo>
                    <a:pt x="366559" y="78696"/>
                  </a:lnTo>
                  <a:lnTo>
                    <a:pt x="326525" y="101548"/>
                  </a:lnTo>
                  <a:lnTo>
                    <a:pt x="288233" y="126954"/>
                  </a:lnTo>
                  <a:lnTo>
                    <a:pt x="251798" y="154798"/>
                  </a:lnTo>
                  <a:lnTo>
                    <a:pt x="217336" y="184964"/>
                  </a:lnTo>
                  <a:lnTo>
                    <a:pt x="184964" y="217336"/>
                  </a:lnTo>
                  <a:lnTo>
                    <a:pt x="154798" y="251798"/>
                  </a:lnTo>
                  <a:lnTo>
                    <a:pt x="126954" y="288233"/>
                  </a:lnTo>
                  <a:lnTo>
                    <a:pt x="101548" y="326525"/>
                  </a:lnTo>
                  <a:lnTo>
                    <a:pt x="78696" y="366559"/>
                  </a:lnTo>
                  <a:lnTo>
                    <a:pt x="58514" y="408218"/>
                  </a:lnTo>
                  <a:lnTo>
                    <a:pt x="41118" y="451386"/>
                  </a:lnTo>
                  <a:lnTo>
                    <a:pt x="26625" y="495947"/>
                  </a:lnTo>
                  <a:lnTo>
                    <a:pt x="15151" y="541785"/>
                  </a:lnTo>
                  <a:lnTo>
                    <a:pt x="6811" y="588784"/>
                  </a:lnTo>
                  <a:lnTo>
                    <a:pt x="1722" y="636828"/>
                  </a:lnTo>
                  <a:lnTo>
                    <a:pt x="0" y="685800"/>
                  </a:lnTo>
                  <a:lnTo>
                    <a:pt x="1722" y="734776"/>
                  </a:lnTo>
                  <a:lnTo>
                    <a:pt x="6811" y="782823"/>
                  </a:lnTo>
                  <a:lnTo>
                    <a:pt x="15151" y="829825"/>
                  </a:lnTo>
                  <a:lnTo>
                    <a:pt x="26625" y="875665"/>
                  </a:lnTo>
                  <a:lnTo>
                    <a:pt x="41118" y="920228"/>
                  </a:lnTo>
                  <a:lnTo>
                    <a:pt x="58514" y="963397"/>
                  </a:lnTo>
                  <a:lnTo>
                    <a:pt x="78696" y="1005057"/>
                  </a:lnTo>
                  <a:lnTo>
                    <a:pt x="101548" y="1045091"/>
                  </a:lnTo>
                  <a:lnTo>
                    <a:pt x="126954" y="1083383"/>
                  </a:lnTo>
                  <a:lnTo>
                    <a:pt x="154798" y="1119817"/>
                  </a:lnTo>
                  <a:lnTo>
                    <a:pt x="184964" y="1154278"/>
                  </a:lnTo>
                  <a:lnTo>
                    <a:pt x="217336" y="1186648"/>
                  </a:lnTo>
                  <a:lnTo>
                    <a:pt x="251798" y="1216813"/>
                  </a:lnTo>
                  <a:lnTo>
                    <a:pt x="288233" y="1244656"/>
                  </a:lnTo>
                  <a:lnTo>
                    <a:pt x="326525" y="1270060"/>
                  </a:lnTo>
                  <a:lnTo>
                    <a:pt x="366559" y="1292911"/>
                  </a:lnTo>
                  <a:lnTo>
                    <a:pt x="408218" y="1313091"/>
                  </a:lnTo>
                  <a:lnTo>
                    <a:pt x="451386" y="1330485"/>
                  </a:lnTo>
                  <a:lnTo>
                    <a:pt x="495947" y="1344977"/>
                  </a:lnTo>
                  <a:lnTo>
                    <a:pt x="541785" y="1356450"/>
                  </a:lnTo>
                  <a:lnTo>
                    <a:pt x="588784" y="1364789"/>
                  </a:lnTo>
                  <a:lnTo>
                    <a:pt x="636828" y="1369878"/>
                  </a:lnTo>
                  <a:lnTo>
                    <a:pt x="685800" y="1371600"/>
                  </a:lnTo>
                  <a:lnTo>
                    <a:pt x="734771" y="1369878"/>
                  </a:lnTo>
                  <a:lnTo>
                    <a:pt x="782815" y="1364789"/>
                  </a:lnTo>
                  <a:lnTo>
                    <a:pt x="829814" y="1356450"/>
                  </a:lnTo>
                  <a:lnTo>
                    <a:pt x="875652" y="1344977"/>
                  </a:lnTo>
                  <a:lnTo>
                    <a:pt x="920213" y="1330485"/>
                  </a:lnTo>
                  <a:lnTo>
                    <a:pt x="963381" y="1313091"/>
                  </a:lnTo>
                  <a:lnTo>
                    <a:pt x="1005040" y="1292911"/>
                  </a:lnTo>
                  <a:lnTo>
                    <a:pt x="1045074" y="1270060"/>
                  </a:lnTo>
                  <a:lnTo>
                    <a:pt x="1083366" y="1244656"/>
                  </a:lnTo>
                  <a:lnTo>
                    <a:pt x="1119801" y="1216813"/>
                  </a:lnTo>
                  <a:lnTo>
                    <a:pt x="1154263" y="1186648"/>
                  </a:lnTo>
                  <a:lnTo>
                    <a:pt x="1186635" y="1154278"/>
                  </a:lnTo>
                  <a:lnTo>
                    <a:pt x="1216801" y="1119817"/>
                  </a:lnTo>
                  <a:lnTo>
                    <a:pt x="1244645" y="1083383"/>
                  </a:lnTo>
                  <a:lnTo>
                    <a:pt x="1270051" y="1045091"/>
                  </a:lnTo>
                  <a:lnTo>
                    <a:pt x="1292903" y="1005057"/>
                  </a:lnTo>
                  <a:lnTo>
                    <a:pt x="1313085" y="963397"/>
                  </a:lnTo>
                  <a:lnTo>
                    <a:pt x="1330481" y="920228"/>
                  </a:lnTo>
                  <a:lnTo>
                    <a:pt x="1344974" y="875665"/>
                  </a:lnTo>
                  <a:lnTo>
                    <a:pt x="1356448" y="829825"/>
                  </a:lnTo>
                  <a:lnTo>
                    <a:pt x="1364788" y="782823"/>
                  </a:lnTo>
                  <a:lnTo>
                    <a:pt x="1369877" y="734776"/>
                  </a:lnTo>
                  <a:lnTo>
                    <a:pt x="1371600" y="685800"/>
                  </a:lnTo>
                  <a:lnTo>
                    <a:pt x="1369877" y="636828"/>
                  </a:lnTo>
                  <a:lnTo>
                    <a:pt x="1364788" y="588784"/>
                  </a:lnTo>
                  <a:lnTo>
                    <a:pt x="1356448" y="541785"/>
                  </a:lnTo>
                  <a:lnTo>
                    <a:pt x="1344974" y="495947"/>
                  </a:lnTo>
                  <a:lnTo>
                    <a:pt x="1330481" y="451386"/>
                  </a:lnTo>
                  <a:lnTo>
                    <a:pt x="1313085" y="408218"/>
                  </a:lnTo>
                  <a:lnTo>
                    <a:pt x="1292903" y="366559"/>
                  </a:lnTo>
                  <a:lnTo>
                    <a:pt x="1270051" y="326525"/>
                  </a:lnTo>
                  <a:lnTo>
                    <a:pt x="1244645" y="288233"/>
                  </a:lnTo>
                  <a:lnTo>
                    <a:pt x="1216801" y="251798"/>
                  </a:lnTo>
                  <a:lnTo>
                    <a:pt x="1186635" y="217336"/>
                  </a:lnTo>
                  <a:lnTo>
                    <a:pt x="1154263" y="184964"/>
                  </a:lnTo>
                  <a:lnTo>
                    <a:pt x="1119801" y="154798"/>
                  </a:lnTo>
                  <a:lnTo>
                    <a:pt x="1083366" y="126954"/>
                  </a:lnTo>
                  <a:lnTo>
                    <a:pt x="1045074" y="101548"/>
                  </a:lnTo>
                  <a:lnTo>
                    <a:pt x="1005040" y="78696"/>
                  </a:lnTo>
                  <a:lnTo>
                    <a:pt x="963381" y="58514"/>
                  </a:lnTo>
                  <a:lnTo>
                    <a:pt x="920213" y="41118"/>
                  </a:lnTo>
                  <a:lnTo>
                    <a:pt x="875652" y="26625"/>
                  </a:lnTo>
                  <a:lnTo>
                    <a:pt x="829814" y="15151"/>
                  </a:lnTo>
                  <a:lnTo>
                    <a:pt x="782815" y="6811"/>
                  </a:lnTo>
                  <a:lnTo>
                    <a:pt x="734771" y="1722"/>
                  </a:lnTo>
                  <a:lnTo>
                    <a:pt x="685800" y="0"/>
                  </a:lnTo>
                  <a:close/>
                </a:path>
              </a:pathLst>
            </a:custGeom>
            <a:solidFill>
              <a:srgbClr val="F1F1F1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6738294" y="5120791"/>
              <a:ext cx="685800" cy="433070"/>
            </a:xfrm>
            <a:custGeom>
              <a:avLst/>
              <a:gdLst/>
              <a:ahLst/>
              <a:cxnLst/>
              <a:rect l="l" t="t" r="r" b="b"/>
              <a:pathLst>
                <a:path w="685800" h="433070">
                  <a:moveTo>
                    <a:pt x="685350" y="0"/>
                  </a:moveTo>
                  <a:lnTo>
                    <a:pt x="553394" y="0"/>
                  </a:lnTo>
                  <a:lnTo>
                    <a:pt x="602053" y="48077"/>
                  </a:lnTo>
                  <a:lnTo>
                    <a:pt x="380201" y="267275"/>
                  </a:lnTo>
                  <a:lnTo>
                    <a:pt x="256492" y="145046"/>
                  </a:lnTo>
                  <a:lnTo>
                    <a:pt x="0" y="398469"/>
                  </a:lnTo>
                  <a:lnTo>
                    <a:pt x="34638" y="432689"/>
                  </a:lnTo>
                  <a:lnTo>
                    <a:pt x="256492" y="213494"/>
                  </a:lnTo>
                  <a:lnTo>
                    <a:pt x="380201" y="335724"/>
                  </a:lnTo>
                  <a:lnTo>
                    <a:pt x="553394" y="164602"/>
                  </a:lnTo>
                  <a:lnTo>
                    <a:pt x="636691" y="82301"/>
                  </a:lnTo>
                  <a:lnTo>
                    <a:pt x="685350" y="130378"/>
                  </a:lnTo>
                  <a:lnTo>
                    <a:pt x="685350" y="0"/>
                  </a:lnTo>
                  <a:close/>
                </a:path>
              </a:pathLst>
            </a:custGeom>
            <a:solidFill>
              <a:srgbClr val="9F2B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1" name="object 2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6788604" y="4984296"/>
              <a:ext cx="82472" cy="81486"/>
            </a:xfrm>
            <a:prstGeom prst="rect">
              <a:avLst/>
            </a:prstGeom>
          </p:spPr>
        </p:pic>
        <p:sp>
          <p:nvSpPr>
            <p:cNvPr id="22" name="object 22"/>
            <p:cNvSpPr/>
            <p:nvPr/>
          </p:nvSpPr>
          <p:spPr>
            <a:xfrm>
              <a:off x="6731187" y="5073937"/>
              <a:ext cx="523240" cy="349885"/>
            </a:xfrm>
            <a:custGeom>
              <a:avLst/>
              <a:gdLst/>
              <a:ahLst/>
              <a:cxnLst/>
              <a:rect l="l" t="t" r="r" b="b"/>
              <a:pathLst>
                <a:path w="523240" h="349885">
                  <a:moveTo>
                    <a:pt x="90406" y="228156"/>
                  </a:moveTo>
                  <a:lnTo>
                    <a:pt x="57416" y="228156"/>
                  </a:lnTo>
                  <a:lnTo>
                    <a:pt x="57417" y="349495"/>
                  </a:lnTo>
                  <a:lnTo>
                    <a:pt x="90406" y="316901"/>
                  </a:lnTo>
                  <a:lnTo>
                    <a:pt x="90406" y="228156"/>
                  </a:lnTo>
                  <a:close/>
                </a:path>
                <a:path w="523240" h="349885">
                  <a:moveTo>
                    <a:pt x="139889" y="228156"/>
                  </a:moveTo>
                  <a:lnTo>
                    <a:pt x="106900" y="228156"/>
                  </a:lnTo>
                  <a:lnTo>
                    <a:pt x="106900" y="300603"/>
                  </a:lnTo>
                  <a:lnTo>
                    <a:pt x="139889" y="268009"/>
                  </a:lnTo>
                  <a:lnTo>
                    <a:pt x="139889" y="228156"/>
                  </a:lnTo>
                  <a:close/>
                </a:path>
                <a:path w="523240" h="349885">
                  <a:moveTo>
                    <a:pt x="469362" y="50353"/>
                  </a:moveTo>
                  <a:lnTo>
                    <a:pt x="386890" y="50353"/>
                  </a:lnTo>
                  <a:lnTo>
                    <a:pt x="386890" y="267846"/>
                  </a:lnTo>
                  <a:lnTo>
                    <a:pt x="419879" y="235251"/>
                  </a:lnTo>
                  <a:lnTo>
                    <a:pt x="419879" y="179264"/>
                  </a:lnTo>
                  <a:lnTo>
                    <a:pt x="469363" y="179264"/>
                  </a:lnTo>
                  <a:lnTo>
                    <a:pt x="469362" y="50353"/>
                  </a:lnTo>
                  <a:close/>
                </a:path>
                <a:path w="523240" h="349885">
                  <a:moveTo>
                    <a:pt x="174342" y="48886"/>
                  </a:moveTo>
                  <a:lnTo>
                    <a:pt x="57416" y="48886"/>
                  </a:lnTo>
                  <a:lnTo>
                    <a:pt x="57399" y="106828"/>
                  </a:lnTo>
                  <a:lnTo>
                    <a:pt x="32672" y="228156"/>
                  </a:lnTo>
                  <a:lnTo>
                    <a:pt x="164631" y="228156"/>
                  </a:lnTo>
                  <a:lnTo>
                    <a:pt x="139889" y="106828"/>
                  </a:lnTo>
                  <a:lnTo>
                    <a:pt x="139889" y="49788"/>
                  </a:lnTo>
                  <a:lnTo>
                    <a:pt x="174551" y="49788"/>
                  </a:lnTo>
                  <a:lnTo>
                    <a:pt x="174342" y="48886"/>
                  </a:lnTo>
                  <a:close/>
                </a:path>
                <a:path w="523240" h="349885">
                  <a:moveTo>
                    <a:pt x="469363" y="179264"/>
                  </a:moveTo>
                  <a:lnTo>
                    <a:pt x="436373" y="179264"/>
                  </a:lnTo>
                  <a:lnTo>
                    <a:pt x="436373" y="219280"/>
                  </a:lnTo>
                  <a:lnTo>
                    <a:pt x="469363" y="186685"/>
                  </a:lnTo>
                  <a:lnTo>
                    <a:pt x="469363" y="179264"/>
                  </a:lnTo>
                  <a:close/>
                </a:path>
                <a:path w="523240" h="349885">
                  <a:moveTo>
                    <a:pt x="304835" y="50353"/>
                  </a:moveTo>
                  <a:lnTo>
                    <a:pt x="221702" y="50353"/>
                  </a:lnTo>
                  <a:lnTo>
                    <a:pt x="221702" y="186924"/>
                  </a:lnTo>
                  <a:lnTo>
                    <a:pt x="239923" y="168834"/>
                  </a:lnTo>
                  <a:lnTo>
                    <a:pt x="250833" y="161670"/>
                  </a:lnTo>
                  <a:lnTo>
                    <a:pt x="263248" y="159277"/>
                  </a:lnTo>
                  <a:lnTo>
                    <a:pt x="304835" y="159277"/>
                  </a:lnTo>
                  <a:lnTo>
                    <a:pt x="304835" y="50353"/>
                  </a:lnTo>
                  <a:close/>
                </a:path>
                <a:path w="523240" h="349885">
                  <a:moveTo>
                    <a:pt x="304835" y="159277"/>
                  </a:moveTo>
                  <a:lnTo>
                    <a:pt x="263248" y="159277"/>
                  </a:lnTo>
                  <a:lnTo>
                    <a:pt x="275682" y="161670"/>
                  </a:lnTo>
                  <a:lnTo>
                    <a:pt x="286604" y="168834"/>
                  </a:lnTo>
                  <a:lnTo>
                    <a:pt x="304835" y="186196"/>
                  </a:lnTo>
                  <a:lnTo>
                    <a:pt x="304835" y="159277"/>
                  </a:lnTo>
                  <a:close/>
                </a:path>
                <a:path w="523240" h="349885">
                  <a:moveTo>
                    <a:pt x="98401" y="0"/>
                  </a:moveTo>
                  <a:lnTo>
                    <a:pt x="56370" y="8719"/>
                  </a:lnTo>
                  <a:lnTo>
                    <a:pt x="343" y="150255"/>
                  </a:lnTo>
                  <a:lnTo>
                    <a:pt x="111" y="154819"/>
                  </a:lnTo>
                  <a:lnTo>
                    <a:pt x="0" y="157010"/>
                  </a:lnTo>
                  <a:lnTo>
                    <a:pt x="2227" y="163156"/>
                  </a:lnTo>
                  <a:lnTo>
                    <a:pt x="6625" y="168029"/>
                  </a:lnTo>
                  <a:lnTo>
                    <a:pt x="13180" y="171148"/>
                  </a:lnTo>
                  <a:lnTo>
                    <a:pt x="17570" y="171148"/>
                  </a:lnTo>
                  <a:lnTo>
                    <a:pt x="24528" y="171311"/>
                  </a:lnTo>
                  <a:lnTo>
                    <a:pt x="24050" y="171311"/>
                  </a:lnTo>
                  <a:lnTo>
                    <a:pt x="30908" y="165988"/>
                  </a:lnTo>
                  <a:lnTo>
                    <a:pt x="31012" y="165781"/>
                  </a:lnTo>
                  <a:lnTo>
                    <a:pt x="32672" y="158328"/>
                  </a:lnTo>
                  <a:lnTo>
                    <a:pt x="57416" y="48886"/>
                  </a:lnTo>
                  <a:lnTo>
                    <a:pt x="174342" y="48886"/>
                  </a:lnTo>
                  <a:lnTo>
                    <a:pt x="169584" y="28362"/>
                  </a:lnTo>
                  <a:lnTo>
                    <a:pt x="131642" y="5459"/>
                  </a:lnTo>
                  <a:lnTo>
                    <a:pt x="115192" y="1364"/>
                  </a:lnTo>
                  <a:lnTo>
                    <a:pt x="98401" y="0"/>
                  </a:lnTo>
                  <a:close/>
                </a:path>
                <a:path w="523240" h="349885">
                  <a:moveTo>
                    <a:pt x="339430" y="50353"/>
                  </a:moveTo>
                  <a:lnTo>
                    <a:pt x="304835" y="50353"/>
                  </a:lnTo>
                  <a:lnTo>
                    <a:pt x="331256" y="165781"/>
                  </a:lnTo>
                  <a:lnTo>
                    <a:pt x="331303" y="165988"/>
                  </a:lnTo>
                  <a:lnTo>
                    <a:pt x="338209" y="171311"/>
                  </a:lnTo>
                  <a:lnTo>
                    <a:pt x="344761" y="171148"/>
                  </a:lnTo>
                  <a:lnTo>
                    <a:pt x="353747" y="171148"/>
                  </a:lnTo>
                  <a:lnTo>
                    <a:pt x="360487" y="165781"/>
                  </a:lnTo>
                  <a:lnTo>
                    <a:pt x="362148" y="158328"/>
                  </a:lnTo>
                  <a:lnTo>
                    <a:pt x="380155" y="79688"/>
                  </a:lnTo>
                  <a:lnTo>
                    <a:pt x="346071" y="79688"/>
                  </a:lnTo>
                  <a:lnTo>
                    <a:pt x="339430" y="50353"/>
                  </a:lnTo>
                  <a:close/>
                </a:path>
                <a:path w="523240" h="349885">
                  <a:moveTo>
                    <a:pt x="174551" y="49788"/>
                  </a:moveTo>
                  <a:lnTo>
                    <a:pt x="139889" y="49788"/>
                  </a:lnTo>
                  <a:lnTo>
                    <a:pt x="164631" y="156209"/>
                  </a:lnTo>
                  <a:lnTo>
                    <a:pt x="165357" y="164662"/>
                  </a:lnTo>
                  <a:lnTo>
                    <a:pt x="172537" y="171148"/>
                  </a:lnTo>
                  <a:lnTo>
                    <a:pt x="188714" y="171148"/>
                  </a:lnTo>
                  <a:lnTo>
                    <a:pt x="195438" y="165781"/>
                  </a:lnTo>
                  <a:lnTo>
                    <a:pt x="195710" y="164662"/>
                  </a:lnTo>
                  <a:lnTo>
                    <a:pt x="197125" y="158328"/>
                  </a:lnTo>
                  <a:lnTo>
                    <a:pt x="197620" y="154819"/>
                  </a:lnTo>
                  <a:lnTo>
                    <a:pt x="215282" y="78145"/>
                  </a:lnTo>
                  <a:lnTo>
                    <a:pt x="181125" y="78145"/>
                  </a:lnTo>
                  <a:lnTo>
                    <a:pt x="174551" y="49788"/>
                  </a:lnTo>
                  <a:close/>
                </a:path>
                <a:path w="523240" h="349885">
                  <a:moveTo>
                    <a:pt x="504276" y="50353"/>
                  </a:moveTo>
                  <a:lnTo>
                    <a:pt x="469362" y="50353"/>
                  </a:lnTo>
                  <a:lnTo>
                    <a:pt x="495347" y="160686"/>
                  </a:lnTo>
                  <a:lnTo>
                    <a:pt x="495842" y="160686"/>
                  </a:lnTo>
                  <a:lnTo>
                    <a:pt x="523058" y="133795"/>
                  </a:lnTo>
                  <a:lnTo>
                    <a:pt x="504276" y="50353"/>
                  </a:lnTo>
                  <a:close/>
                </a:path>
                <a:path w="523240" h="349885">
                  <a:moveTo>
                    <a:pt x="428292" y="0"/>
                  </a:moveTo>
                  <a:lnTo>
                    <a:pt x="386233" y="8719"/>
                  </a:lnTo>
                  <a:lnTo>
                    <a:pt x="346071" y="79688"/>
                  </a:lnTo>
                  <a:lnTo>
                    <a:pt x="380155" y="79688"/>
                  </a:lnTo>
                  <a:lnTo>
                    <a:pt x="386872" y="50353"/>
                  </a:lnTo>
                  <a:lnTo>
                    <a:pt x="504276" y="50353"/>
                  </a:lnTo>
                  <a:lnTo>
                    <a:pt x="500130" y="31937"/>
                  </a:lnTo>
                  <a:lnTo>
                    <a:pt x="499433" y="28362"/>
                  </a:lnTo>
                  <a:lnTo>
                    <a:pt x="497470" y="25146"/>
                  </a:lnTo>
                  <a:lnTo>
                    <a:pt x="461533" y="5459"/>
                  </a:lnTo>
                  <a:lnTo>
                    <a:pt x="445083" y="1364"/>
                  </a:lnTo>
                  <a:lnTo>
                    <a:pt x="428292" y="0"/>
                  </a:lnTo>
                  <a:close/>
                </a:path>
                <a:path w="523240" h="349885">
                  <a:moveTo>
                    <a:pt x="270782" y="569"/>
                  </a:moveTo>
                  <a:lnTo>
                    <a:pt x="220147" y="9445"/>
                  </a:lnTo>
                  <a:lnTo>
                    <a:pt x="192012" y="31937"/>
                  </a:lnTo>
                  <a:lnTo>
                    <a:pt x="181125" y="78145"/>
                  </a:lnTo>
                  <a:lnTo>
                    <a:pt x="215282" y="78145"/>
                  </a:lnTo>
                  <a:lnTo>
                    <a:pt x="221685" y="50353"/>
                  </a:lnTo>
                  <a:lnTo>
                    <a:pt x="339430" y="50353"/>
                  </a:lnTo>
                  <a:lnTo>
                    <a:pt x="335262" y="31937"/>
                  </a:lnTo>
                  <a:lnTo>
                    <a:pt x="334510" y="28362"/>
                  </a:lnTo>
                  <a:lnTo>
                    <a:pt x="332518" y="25146"/>
                  </a:lnTo>
                  <a:lnTo>
                    <a:pt x="296587" y="5459"/>
                  </a:lnTo>
                  <a:lnTo>
                    <a:pt x="270782" y="569"/>
                  </a:lnTo>
                  <a:close/>
                </a:path>
              </a:pathLst>
            </a:custGeom>
            <a:solidFill>
              <a:srgbClr val="9F2B9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3" name="object 2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118407" y="4984296"/>
              <a:ext cx="82472" cy="81486"/>
            </a:xfrm>
            <a:prstGeom prst="rect">
              <a:avLst/>
            </a:prstGeom>
          </p:spPr>
        </p:pic>
        <p:pic>
          <p:nvPicPr>
            <p:cNvPr id="24" name="object 24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6953220" y="4984296"/>
              <a:ext cx="82472" cy="81486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5594" rIns="0" bIns="0" rtlCol="0">
            <a:spAutoFit/>
          </a:bodyPr>
          <a:lstStyle/>
          <a:p>
            <a:pPr marL="2762250">
              <a:lnSpc>
                <a:spcPct val="100000"/>
              </a:lnSpc>
              <a:spcBef>
                <a:spcPts val="130"/>
              </a:spcBef>
            </a:pPr>
            <a:r>
              <a:rPr spc="-10" dirty="0"/>
              <a:t>Setting</a:t>
            </a:r>
            <a:r>
              <a:rPr spc="-210" dirty="0"/>
              <a:t> </a:t>
            </a:r>
            <a:r>
              <a:rPr dirty="0"/>
              <a:t>up</a:t>
            </a:r>
            <a:r>
              <a:rPr spc="-170" dirty="0"/>
              <a:t> </a:t>
            </a:r>
            <a:r>
              <a:rPr spc="-110" dirty="0"/>
              <a:t>your</a:t>
            </a:r>
            <a:r>
              <a:rPr spc="-114" dirty="0"/>
              <a:t> </a:t>
            </a:r>
            <a:r>
              <a:rPr spc="-10" dirty="0"/>
              <a:t>Appeal</a:t>
            </a:r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1704975" y="1962150"/>
            <a:ext cx="2752725" cy="1847850"/>
            <a:chOff x="1704975" y="1962150"/>
            <a:chExt cx="2752725" cy="1847850"/>
          </a:xfrm>
        </p:grpSpPr>
        <p:sp>
          <p:nvSpPr>
            <p:cNvPr id="4" name="object 4"/>
            <p:cNvSpPr/>
            <p:nvPr/>
          </p:nvSpPr>
          <p:spPr>
            <a:xfrm>
              <a:off x="1714500" y="1971675"/>
              <a:ext cx="2466975" cy="1571625"/>
            </a:xfrm>
            <a:custGeom>
              <a:avLst/>
              <a:gdLst/>
              <a:ahLst/>
              <a:cxnLst/>
              <a:rect l="l" t="t" r="r" b="b"/>
              <a:pathLst>
                <a:path w="2466975" h="1571625">
                  <a:moveTo>
                    <a:pt x="2309876" y="0"/>
                  </a:moveTo>
                  <a:lnTo>
                    <a:pt x="157099" y="0"/>
                  </a:lnTo>
                  <a:lnTo>
                    <a:pt x="107452" y="8011"/>
                  </a:lnTo>
                  <a:lnTo>
                    <a:pt x="64328" y="30317"/>
                  </a:lnTo>
                  <a:lnTo>
                    <a:pt x="30317" y="64328"/>
                  </a:lnTo>
                  <a:lnTo>
                    <a:pt x="8011" y="107452"/>
                  </a:lnTo>
                  <a:lnTo>
                    <a:pt x="0" y="157099"/>
                  </a:lnTo>
                  <a:lnTo>
                    <a:pt x="0" y="1414526"/>
                  </a:lnTo>
                  <a:lnTo>
                    <a:pt x="8011" y="1464172"/>
                  </a:lnTo>
                  <a:lnTo>
                    <a:pt x="30317" y="1507296"/>
                  </a:lnTo>
                  <a:lnTo>
                    <a:pt x="64328" y="1541307"/>
                  </a:lnTo>
                  <a:lnTo>
                    <a:pt x="107452" y="1563613"/>
                  </a:lnTo>
                  <a:lnTo>
                    <a:pt x="157099" y="1571625"/>
                  </a:lnTo>
                  <a:lnTo>
                    <a:pt x="2309876" y="1571625"/>
                  </a:lnTo>
                  <a:lnTo>
                    <a:pt x="2359522" y="1563613"/>
                  </a:lnTo>
                  <a:lnTo>
                    <a:pt x="2402646" y="1541307"/>
                  </a:lnTo>
                  <a:lnTo>
                    <a:pt x="2436657" y="1507296"/>
                  </a:lnTo>
                  <a:lnTo>
                    <a:pt x="2458963" y="1464172"/>
                  </a:lnTo>
                  <a:lnTo>
                    <a:pt x="2466975" y="1414526"/>
                  </a:lnTo>
                  <a:lnTo>
                    <a:pt x="2466975" y="157099"/>
                  </a:lnTo>
                  <a:lnTo>
                    <a:pt x="2458963" y="107452"/>
                  </a:lnTo>
                  <a:lnTo>
                    <a:pt x="2436657" y="64328"/>
                  </a:lnTo>
                  <a:lnTo>
                    <a:pt x="2402646" y="30317"/>
                  </a:lnTo>
                  <a:lnTo>
                    <a:pt x="2359522" y="8011"/>
                  </a:lnTo>
                  <a:lnTo>
                    <a:pt x="2309876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714500" y="1971675"/>
              <a:ext cx="2466975" cy="1571625"/>
            </a:xfrm>
            <a:custGeom>
              <a:avLst/>
              <a:gdLst/>
              <a:ahLst/>
              <a:cxnLst/>
              <a:rect l="l" t="t" r="r" b="b"/>
              <a:pathLst>
                <a:path w="2466975" h="1571625">
                  <a:moveTo>
                    <a:pt x="0" y="157099"/>
                  </a:moveTo>
                  <a:lnTo>
                    <a:pt x="8011" y="107452"/>
                  </a:lnTo>
                  <a:lnTo>
                    <a:pt x="30317" y="64328"/>
                  </a:lnTo>
                  <a:lnTo>
                    <a:pt x="64328" y="30317"/>
                  </a:lnTo>
                  <a:lnTo>
                    <a:pt x="107452" y="8011"/>
                  </a:lnTo>
                  <a:lnTo>
                    <a:pt x="157099" y="0"/>
                  </a:lnTo>
                  <a:lnTo>
                    <a:pt x="2309876" y="0"/>
                  </a:lnTo>
                  <a:lnTo>
                    <a:pt x="2359522" y="8011"/>
                  </a:lnTo>
                  <a:lnTo>
                    <a:pt x="2402646" y="30317"/>
                  </a:lnTo>
                  <a:lnTo>
                    <a:pt x="2436657" y="64328"/>
                  </a:lnTo>
                  <a:lnTo>
                    <a:pt x="2458963" y="107452"/>
                  </a:lnTo>
                  <a:lnTo>
                    <a:pt x="2466975" y="157099"/>
                  </a:lnTo>
                  <a:lnTo>
                    <a:pt x="2466975" y="1414526"/>
                  </a:lnTo>
                  <a:lnTo>
                    <a:pt x="2458963" y="1464172"/>
                  </a:lnTo>
                  <a:lnTo>
                    <a:pt x="2436657" y="1507296"/>
                  </a:lnTo>
                  <a:lnTo>
                    <a:pt x="2402646" y="1541307"/>
                  </a:lnTo>
                  <a:lnTo>
                    <a:pt x="2359522" y="1563613"/>
                  </a:lnTo>
                  <a:lnTo>
                    <a:pt x="2309876" y="1571625"/>
                  </a:lnTo>
                  <a:lnTo>
                    <a:pt x="157099" y="1571625"/>
                  </a:lnTo>
                  <a:lnTo>
                    <a:pt x="107452" y="1563613"/>
                  </a:lnTo>
                  <a:lnTo>
                    <a:pt x="64328" y="1541307"/>
                  </a:lnTo>
                  <a:lnTo>
                    <a:pt x="30317" y="1507296"/>
                  </a:lnTo>
                  <a:lnTo>
                    <a:pt x="8011" y="1464172"/>
                  </a:lnTo>
                  <a:lnTo>
                    <a:pt x="0" y="1414526"/>
                  </a:lnTo>
                  <a:lnTo>
                    <a:pt x="0" y="157099"/>
                  </a:lnTo>
                  <a:close/>
                </a:path>
              </a:pathLst>
            </a:custGeom>
            <a:ln w="19050">
              <a:solidFill>
                <a:srgbClr val="205F9A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1981200" y="2228850"/>
              <a:ext cx="2466975" cy="1571625"/>
            </a:xfrm>
            <a:custGeom>
              <a:avLst/>
              <a:gdLst/>
              <a:ahLst/>
              <a:cxnLst/>
              <a:rect l="l" t="t" r="r" b="b"/>
              <a:pathLst>
                <a:path w="2466975" h="1571625">
                  <a:moveTo>
                    <a:pt x="2309876" y="0"/>
                  </a:moveTo>
                  <a:lnTo>
                    <a:pt x="157099" y="0"/>
                  </a:lnTo>
                  <a:lnTo>
                    <a:pt x="107452" y="8011"/>
                  </a:lnTo>
                  <a:lnTo>
                    <a:pt x="64328" y="30317"/>
                  </a:lnTo>
                  <a:lnTo>
                    <a:pt x="30317" y="64328"/>
                  </a:lnTo>
                  <a:lnTo>
                    <a:pt x="8011" y="107452"/>
                  </a:lnTo>
                  <a:lnTo>
                    <a:pt x="0" y="157099"/>
                  </a:lnTo>
                  <a:lnTo>
                    <a:pt x="0" y="1414526"/>
                  </a:lnTo>
                  <a:lnTo>
                    <a:pt x="8011" y="1464172"/>
                  </a:lnTo>
                  <a:lnTo>
                    <a:pt x="30317" y="1507296"/>
                  </a:lnTo>
                  <a:lnTo>
                    <a:pt x="64328" y="1541307"/>
                  </a:lnTo>
                  <a:lnTo>
                    <a:pt x="107452" y="1563613"/>
                  </a:lnTo>
                  <a:lnTo>
                    <a:pt x="157099" y="1571625"/>
                  </a:lnTo>
                  <a:lnTo>
                    <a:pt x="2309876" y="1571625"/>
                  </a:lnTo>
                  <a:lnTo>
                    <a:pt x="2359522" y="1563613"/>
                  </a:lnTo>
                  <a:lnTo>
                    <a:pt x="2402646" y="1541307"/>
                  </a:lnTo>
                  <a:lnTo>
                    <a:pt x="2436657" y="1507296"/>
                  </a:lnTo>
                  <a:lnTo>
                    <a:pt x="2458963" y="1464172"/>
                  </a:lnTo>
                  <a:lnTo>
                    <a:pt x="2466975" y="1414526"/>
                  </a:lnTo>
                  <a:lnTo>
                    <a:pt x="2466975" y="157099"/>
                  </a:lnTo>
                  <a:lnTo>
                    <a:pt x="2458963" y="107452"/>
                  </a:lnTo>
                  <a:lnTo>
                    <a:pt x="2436657" y="64328"/>
                  </a:lnTo>
                  <a:lnTo>
                    <a:pt x="2402646" y="30317"/>
                  </a:lnTo>
                  <a:lnTo>
                    <a:pt x="2359522" y="8011"/>
                  </a:lnTo>
                  <a:lnTo>
                    <a:pt x="2309876" y="0"/>
                  </a:lnTo>
                  <a:close/>
                </a:path>
              </a:pathLst>
            </a:custGeom>
            <a:solidFill>
              <a:srgbClr val="E8E8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1981200" y="2228850"/>
              <a:ext cx="2466975" cy="1571625"/>
            </a:xfrm>
            <a:custGeom>
              <a:avLst/>
              <a:gdLst/>
              <a:ahLst/>
              <a:cxnLst/>
              <a:rect l="l" t="t" r="r" b="b"/>
              <a:pathLst>
                <a:path w="2466975" h="1571625">
                  <a:moveTo>
                    <a:pt x="0" y="157099"/>
                  </a:moveTo>
                  <a:lnTo>
                    <a:pt x="8011" y="107452"/>
                  </a:lnTo>
                  <a:lnTo>
                    <a:pt x="30317" y="64328"/>
                  </a:lnTo>
                  <a:lnTo>
                    <a:pt x="64328" y="30317"/>
                  </a:lnTo>
                  <a:lnTo>
                    <a:pt x="107452" y="8011"/>
                  </a:lnTo>
                  <a:lnTo>
                    <a:pt x="157099" y="0"/>
                  </a:lnTo>
                  <a:lnTo>
                    <a:pt x="2309876" y="0"/>
                  </a:lnTo>
                  <a:lnTo>
                    <a:pt x="2359522" y="8011"/>
                  </a:lnTo>
                  <a:lnTo>
                    <a:pt x="2402646" y="30317"/>
                  </a:lnTo>
                  <a:lnTo>
                    <a:pt x="2436657" y="64328"/>
                  </a:lnTo>
                  <a:lnTo>
                    <a:pt x="2458963" y="107452"/>
                  </a:lnTo>
                  <a:lnTo>
                    <a:pt x="2466975" y="157099"/>
                  </a:lnTo>
                  <a:lnTo>
                    <a:pt x="2466975" y="1414526"/>
                  </a:lnTo>
                  <a:lnTo>
                    <a:pt x="2458963" y="1464172"/>
                  </a:lnTo>
                  <a:lnTo>
                    <a:pt x="2436657" y="1507296"/>
                  </a:lnTo>
                  <a:lnTo>
                    <a:pt x="2402646" y="1541307"/>
                  </a:lnTo>
                  <a:lnTo>
                    <a:pt x="2359522" y="1563613"/>
                  </a:lnTo>
                  <a:lnTo>
                    <a:pt x="2309876" y="1571625"/>
                  </a:lnTo>
                  <a:lnTo>
                    <a:pt x="157099" y="1571625"/>
                  </a:lnTo>
                  <a:lnTo>
                    <a:pt x="107452" y="1563613"/>
                  </a:lnTo>
                  <a:lnTo>
                    <a:pt x="64328" y="1541307"/>
                  </a:lnTo>
                  <a:lnTo>
                    <a:pt x="30317" y="1507296"/>
                  </a:lnTo>
                  <a:lnTo>
                    <a:pt x="8011" y="1464172"/>
                  </a:lnTo>
                  <a:lnTo>
                    <a:pt x="0" y="1414526"/>
                  </a:lnTo>
                  <a:lnTo>
                    <a:pt x="0" y="157099"/>
                  </a:lnTo>
                  <a:close/>
                </a:path>
              </a:pathLst>
            </a:custGeom>
            <a:ln w="19050">
              <a:solidFill>
                <a:srgbClr val="0D28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2250185" y="2332291"/>
            <a:ext cx="1933575" cy="485775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495934" marR="5080" indent="-483870">
              <a:lnSpc>
                <a:spcPts val="1730"/>
              </a:lnSpc>
              <a:spcBef>
                <a:spcPts val="290"/>
              </a:spcBef>
            </a:pPr>
            <a:r>
              <a:rPr sz="1550" spc="50" dirty="0">
                <a:latin typeface="Calibri"/>
                <a:cs typeface="Calibri"/>
              </a:rPr>
              <a:t>Review</a:t>
            </a:r>
            <a:r>
              <a:rPr sz="1550" spc="7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your </a:t>
            </a:r>
            <a:r>
              <a:rPr sz="1550" spc="50" dirty="0">
                <a:latin typeface="Calibri"/>
                <a:cs typeface="Calibri"/>
              </a:rPr>
              <a:t>unofficial </a:t>
            </a:r>
            <a:r>
              <a:rPr sz="1550" spc="55" dirty="0">
                <a:latin typeface="Calibri"/>
                <a:cs typeface="Calibri"/>
              </a:rPr>
              <a:t>transcripts</a:t>
            </a:r>
            <a:endParaRPr sz="1550">
              <a:latin typeface="Calibri"/>
              <a:cs typeface="Calibri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2183764" y="3171761"/>
            <a:ext cx="2074545" cy="495300"/>
          </a:xfrm>
          <a:prstGeom prst="rect">
            <a:avLst/>
          </a:prstGeom>
        </p:spPr>
        <p:txBody>
          <a:bodyPr vert="horz" wrap="square" lIns="0" tIns="29845" rIns="0" bIns="0" rtlCol="0">
            <a:spAutoFit/>
          </a:bodyPr>
          <a:lstStyle/>
          <a:p>
            <a:pPr marL="295910" marR="5080" indent="-283845">
              <a:lnSpc>
                <a:spcPts val="1800"/>
              </a:lnSpc>
              <a:spcBef>
                <a:spcPts val="235"/>
              </a:spcBef>
            </a:pPr>
            <a:r>
              <a:rPr sz="1550" spc="50" dirty="0">
                <a:latin typeface="Calibri"/>
                <a:cs typeface="Calibri"/>
              </a:rPr>
              <a:t>Determine</a:t>
            </a:r>
            <a:r>
              <a:rPr sz="1550" spc="40" dirty="0">
                <a:latin typeface="Calibri"/>
                <a:cs typeface="Calibri"/>
              </a:rPr>
              <a:t> </a:t>
            </a:r>
            <a:r>
              <a:rPr sz="1550" spc="65" dirty="0">
                <a:latin typeface="Calibri"/>
                <a:cs typeface="Calibri"/>
              </a:rPr>
              <a:t>which</a:t>
            </a:r>
            <a:r>
              <a:rPr sz="1550" dirty="0">
                <a:latin typeface="Calibri"/>
                <a:cs typeface="Calibri"/>
              </a:rPr>
              <a:t> </a:t>
            </a:r>
            <a:r>
              <a:rPr sz="1550" spc="50" dirty="0">
                <a:latin typeface="Calibri"/>
                <a:cs typeface="Calibri"/>
              </a:rPr>
              <a:t>terms </a:t>
            </a:r>
            <a:r>
              <a:rPr sz="1550" dirty="0">
                <a:latin typeface="Calibri"/>
                <a:cs typeface="Calibri"/>
              </a:rPr>
              <a:t>you</a:t>
            </a:r>
            <a:r>
              <a:rPr sz="1550" spc="25" dirty="0">
                <a:latin typeface="Calibri"/>
                <a:cs typeface="Calibri"/>
              </a:rPr>
              <a:t> </a:t>
            </a:r>
            <a:r>
              <a:rPr sz="1550" spc="75" dirty="0">
                <a:latin typeface="Calibri"/>
                <a:cs typeface="Calibri"/>
              </a:rPr>
              <a:t>did</a:t>
            </a:r>
            <a:r>
              <a:rPr sz="1550" spc="20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not</a:t>
            </a:r>
            <a:r>
              <a:rPr sz="1550" spc="110" dirty="0">
                <a:latin typeface="Calibri"/>
                <a:cs typeface="Calibri"/>
              </a:rPr>
              <a:t> </a:t>
            </a:r>
            <a:r>
              <a:rPr sz="1550" spc="90" dirty="0">
                <a:latin typeface="Calibri"/>
                <a:cs typeface="Calibri"/>
              </a:rPr>
              <a:t>pass.</a:t>
            </a:r>
            <a:endParaRPr sz="1550" dirty="0">
              <a:latin typeface="Calibri"/>
              <a:cs typeface="Calibri"/>
            </a:endParaRPr>
          </a:p>
        </p:txBody>
      </p:sp>
      <p:grpSp>
        <p:nvGrpSpPr>
          <p:cNvPr id="10" name="object 10" descr="Signed personal statement detailing extenuating circumstances for each unsuccessful term.&#10;"/>
          <p:cNvGrpSpPr/>
          <p:nvPr/>
        </p:nvGrpSpPr>
        <p:grpSpPr>
          <a:xfrm>
            <a:off x="4714875" y="1962150"/>
            <a:ext cx="2762250" cy="1847850"/>
            <a:chOff x="4714875" y="1962150"/>
            <a:chExt cx="2762250" cy="1847850"/>
          </a:xfrm>
        </p:grpSpPr>
        <p:sp>
          <p:nvSpPr>
            <p:cNvPr id="11" name="object 11"/>
            <p:cNvSpPr/>
            <p:nvPr/>
          </p:nvSpPr>
          <p:spPr>
            <a:xfrm>
              <a:off x="4724400" y="1971675"/>
              <a:ext cx="2466975" cy="1571625"/>
            </a:xfrm>
            <a:custGeom>
              <a:avLst/>
              <a:gdLst/>
              <a:ahLst/>
              <a:cxnLst/>
              <a:rect l="l" t="t" r="r" b="b"/>
              <a:pathLst>
                <a:path w="2466975" h="1571625">
                  <a:moveTo>
                    <a:pt x="2309876" y="0"/>
                  </a:moveTo>
                  <a:lnTo>
                    <a:pt x="157099" y="0"/>
                  </a:lnTo>
                  <a:lnTo>
                    <a:pt x="107452" y="8011"/>
                  </a:lnTo>
                  <a:lnTo>
                    <a:pt x="64328" y="30317"/>
                  </a:lnTo>
                  <a:lnTo>
                    <a:pt x="30317" y="64328"/>
                  </a:lnTo>
                  <a:lnTo>
                    <a:pt x="8011" y="107452"/>
                  </a:lnTo>
                  <a:lnTo>
                    <a:pt x="0" y="157099"/>
                  </a:lnTo>
                  <a:lnTo>
                    <a:pt x="0" y="1414526"/>
                  </a:lnTo>
                  <a:lnTo>
                    <a:pt x="8011" y="1464172"/>
                  </a:lnTo>
                  <a:lnTo>
                    <a:pt x="30317" y="1507296"/>
                  </a:lnTo>
                  <a:lnTo>
                    <a:pt x="64328" y="1541307"/>
                  </a:lnTo>
                  <a:lnTo>
                    <a:pt x="107452" y="1563613"/>
                  </a:lnTo>
                  <a:lnTo>
                    <a:pt x="157099" y="1571625"/>
                  </a:lnTo>
                  <a:lnTo>
                    <a:pt x="2309876" y="1571625"/>
                  </a:lnTo>
                  <a:lnTo>
                    <a:pt x="2359522" y="1563613"/>
                  </a:lnTo>
                  <a:lnTo>
                    <a:pt x="2402646" y="1541307"/>
                  </a:lnTo>
                  <a:lnTo>
                    <a:pt x="2436657" y="1507296"/>
                  </a:lnTo>
                  <a:lnTo>
                    <a:pt x="2458963" y="1464172"/>
                  </a:lnTo>
                  <a:lnTo>
                    <a:pt x="2466975" y="1414526"/>
                  </a:lnTo>
                  <a:lnTo>
                    <a:pt x="2466975" y="157099"/>
                  </a:lnTo>
                  <a:lnTo>
                    <a:pt x="2458963" y="107452"/>
                  </a:lnTo>
                  <a:lnTo>
                    <a:pt x="2436657" y="64328"/>
                  </a:lnTo>
                  <a:lnTo>
                    <a:pt x="2402646" y="30317"/>
                  </a:lnTo>
                  <a:lnTo>
                    <a:pt x="2359522" y="8011"/>
                  </a:lnTo>
                  <a:lnTo>
                    <a:pt x="2309876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2" name="object 12"/>
            <p:cNvSpPr/>
            <p:nvPr/>
          </p:nvSpPr>
          <p:spPr>
            <a:xfrm>
              <a:off x="4724400" y="1971675"/>
              <a:ext cx="2466975" cy="1571625"/>
            </a:xfrm>
            <a:custGeom>
              <a:avLst/>
              <a:gdLst/>
              <a:ahLst/>
              <a:cxnLst/>
              <a:rect l="l" t="t" r="r" b="b"/>
              <a:pathLst>
                <a:path w="2466975" h="1571625">
                  <a:moveTo>
                    <a:pt x="0" y="157099"/>
                  </a:moveTo>
                  <a:lnTo>
                    <a:pt x="8011" y="107452"/>
                  </a:lnTo>
                  <a:lnTo>
                    <a:pt x="30317" y="64328"/>
                  </a:lnTo>
                  <a:lnTo>
                    <a:pt x="64328" y="30317"/>
                  </a:lnTo>
                  <a:lnTo>
                    <a:pt x="107452" y="8011"/>
                  </a:lnTo>
                  <a:lnTo>
                    <a:pt x="157099" y="0"/>
                  </a:lnTo>
                  <a:lnTo>
                    <a:pt x="2309876" y="0"/>
                  </a:lnTo>
                  <a:lnTo>
                    <a:pt x="2359522" y="8011"/>
                  </a:lnTo>
                  <a:lnTo>
                    <a:pt x="2402646" y="30317"/>
                  </a:lnTo>
                  <a:lnTo>
                    <a:pt x="2436657" y="64328"/>
                  </a:lnTo>
                  <a:lnTo>
                    <a:pt x="2458963" y="107452"/>
                  </a:lnTo>
                  <a:lnTo>
                    <a:pt x="2466975" y="157099"/>
                  </a:lnTo>
                  <a:lnTo>
                    <a:pt x="2466975" y="1414526"/>
                  </a:lnTo>
                  <a:lnTo>
                    <a:pt x="2458963" y="1464172"/>
                  </a:lnTo>
                  <a:lnTo>
                    <a:pt x="2436657" y="1507296"/>
                  </a:lnTo>
                  <a:lnTo>
                    <a:pt x="2402646" y="1541307"/>
                  </a:lnTo>
                  <a:lnTo>
                    <a:pt x="2359522" y="1563613"/>
                  </a:lnTo>
                  <a:lnTo>
                    <a:pt x="2309876" y="1571625"/>
                  </a:lnTo>
                  <a:lnTo>
                    <a:pt x="157099" y="1571625"/>
                  </a:lnTo>
                  <a:lnTo>
                    <a:pt x="107452" y="1563613"/>
                  </a:lnTo>
                  <a:lnTo>
                    <a:pt x="64328" y="1541307"/>
                  </a:lnTo>
                  <a:lnTo>
                    <a:pt x="30317" y="1507296"/>
                  </a:lnTo>
                  <a:lnTo>
                    <a:pt x="8011" y="1464172"/>
                  </a:lnTo>
                  <a:lnTo>
                    <a:pt x="0" y="1414526"/>
                  </a:lnTo>
                  <a:lnTo>
                    <a:pt x="0" y="157099"/>
                  </a:lnTo>
                  <a:close/>
                </a:path>
              </a:pathLst>
            </a:custGeom>
            <a:ln w="19050">
              <a:solidFill>
                <a:srgbClr val="E8E8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3" name="object 13"/>
            <p:cNvSpPr/>
            <p:nvPr/>
          </p:nvSpPr>
          <p:spPr>
            <a:xfrm>
              <a:off x="5000625" y="2228850"/>
              <a:ext cx="2466975" cy="1571625"/>
            </a:xfrm>
            <a:custGeom>
              <a:avLst/>
              <a:gdLst/>
              <a:ahLst/>
              <a:cxnLst/>
              <a:rect l="l" t="t" r="r" b="b"/>
              <a:pathLst>
                <a:path w="2466975" h="1571625">
                  <a:moveTo>
                    <a:pt x="2309876" y="0"/>
                  </a:moveTo>
                  <a:lnTo>
                    <a:pt x="157099" y="0"/>
                  </a:lnTo>
                  <a:lnTo>
                    <a:pt x="107452" y="8011"/>
                  </a:lnTo>
                  <a:lnTo>
                    <a:pt x="64328" y="30317"/>
                  </a:lnTo>
                  <a:lnTo>
                    <a:pt x="30317" y="64328"/>
                  </a:lnTo>
                  <a:lnTo>
                    <a:pt x="8011" y="107452"/>
                  </a:lnTo>
                  <a:lnTo>
                    <a:pt x="0" y="157099"/>
                  </a:lnTo>
                  <a:lnTo>
                    <a:pt x="0" y="1414526"/>
                  </a:lnTo>
                  <a:lnTo>
                    <a:pt x="8011" y="1464172"/>
                  </a:lnTo>
                  <a:lnTo>
                    <a:pt x="30317" y="1507296"/>
                  </a:lnTo>
                  <a:lnTo>
                    <a:pt x="64328" y="1541307"/>
                  </a:lnTo>
                  <a:lnTo>
                    <a:pt x="107452" y="1563613"/>
                  </a:lnTo>
                  <a:lnTo>
                    <a:pt x="157099" y="1571625"/>
                  </a:lnTo>
                  <a:lnTo>
                    <a:pt x="2309876" y="1571625"/>
                  </a:lnTo>
                  <a:lnTo>
                    <a:pt x="2359522" y="1563613"/>
                  </a:lnTo>
                  <a:lnTo>
                    <a:pt x="2402646" y="1541307"/>
                  </a:lnTo>
                  <a:lnTo>
                    <a:pt x="2436657" y="1507296"/>
                  </a:lnTo>
                  <a:lnTo>
                    <a:pt x="2458963" y="1464172"/>
                  </a:lnTo>
                  <a:lnTo>
                    <a:pt x="2466975" y="1414526"/>
                  </a:lnTo>
                  <a:lnTo>
                    <a:pt x="2466975" y="157099"/>
                  </a:lnTo>
                  <a:lnTo>
                    <a:pt x="2458963" y="107452"/>
                  </a:lnTo>
                  <a:lnTo>
                    <a:pt x="2436657" y="64328"/>
                  </a:lnTo>
                  <a:lnTo>
                    <a:pt x="2402646" y="30317"/>
                  </a:lnTo>
                  <a:lnTo>
                    <a:pt x="2359522" y="8011"/>
                  </a:lnTo>
                  <a:lnTo>
                    <a:pt x="2309876" y="0"/>
                  </a:lnTo>
                  <a:close/>
                </a:path>
              </a:pathLst>
            </a:custGeom>
            <a:solidFill>
              <a:srgbClr val="E8E8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4" name="object 14"/>
            <p:cNvSpPr/>
            <p:nvPr/>
          </p:nvSpPr>
          <p:spPr>
            <a:xfrm>
              <a:off x="5000625" y="2228850"/>
              <a:ext cx="2466975" cy="1571625"/>
            </a:xfrm>
            <a:custGeom>
              <a:avLst/>
              <a:gdLst/>
              <a:ahLst/>
              <a:cxnLst/>
              <a:rect l="l" t="t" r="r" b="b"/>
              <a:pathLst>
                <a:path w="2466975" h="1571625">
                  <a:moveTo>
                    <a:pt x="0" y="157099"/>
                  </a:moveTo>
                  <a:lnTo>
                    <a:pt x="8011" y="107452"/>
                  </a:lnTo>
                  <a:lnTo>
                    <a:pt x="30317" y="64328"/>
                  </a:lnTo>
                  <a:lnTo>
                    <a:pt x="64328" y="30317"/>
                  </a:lnTo>
                  <a:lnTo>
                    <a:pt x="107452" y="8011"/>
                  </a:lnTo>
                  <a:lnTo>
                    <a:pt x="157099" y="0"/>
                  </a:lnTo>
                  <a:lnTo>
                    <a:pt x="2309876" y="0"/>
                  </a:lnTo>
                  <a:lnTo>
                    <a:pt x="2359522" y="8011"/>
                  </a:lnTo>
                  <a:lnTo>
                    <a:pt x="2402646" y="30317"/>
                  </a:lnTo>
                  <a:lnTo>
                    <a:pt x="2436657" y="64328"/>
                  </a:lnTo>
                  <a:lnTo>
                    <a:pt x="2458963" y="107452"/>
                  </a:lnTo>
                  <a:lnTo>
                    <a:pt x="2466975" y="157099"/>
                  </a:lnTo>
                  <a:lnTo>
                    <a:pt x="2466975" y="1414526"/>
                  </a:lnTo>
                  <a:lnTo>
                    <a:pt x="2458963" y="1464172"/>
                  </a:lnTo>
                  <a:lnTo>
                    <a:pt x="2436657" y="1507296"/>
                  </a:lnTo>
                  <a:lnTo>
                    <a:pt x="2402646" y="1541307"/>
                  </a:lnTo>
                  <a:lnTo>
                    <a:pt x="2359522" y="1563613"/>
                  </a:lnTo>
                  <a:lnTo>
                    <a:pt x="2309876" y="1571625"/>
                  </a:lnTo>
                  <a:lnTo>
                    <a:pt x="157099" y="1571625"/>
                  </a:lnTo>
                  <a:lnTo>
                    <a:pt x="107452" y="1563613"/>
                  </a:lnTo>
                  <a:lnTo>
                    <a:pt x="64328" y="1541307"/>
                  </a:lnTo>
                  <a:lnTo>
                    <a:pt x="30317" y="1507296"/>
                  </a:lnTo>
                  <a:lnTo>
                    <a:pt x="8011" y="1464172"/>
                  </a:lnTo>
                  <a:lnTo>
                    <a:pt x="0" y="1414526"/>
                  </a:lnTo>
                  <a:lnTo>
                    <a:pt x="0" y="157099"/>
                  </a:lnTo>
                  <a:close/>
                </a:path>
              </a:pathLst>
            </a:custGeom>
            <a:ln w="19050">
              <a:solidFill>
                <a:srgbClr val="0D28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5" name="object 15"/>
          <p:cNvSpPr txBox="1"/>
          <p:nvPr/>
        </p:nvSpPr>
        <p:spPr>
          <a:xfrm>
            <a:off x="5192395" y="2419286"/>
            <a:ext cx="2091689" cy="1153160"/>
          </a:xfrm>
          <a:prstGeom prst="rect">
            <a:avLst/>
          </a:prstGeom>
        </p:spPr>
        <p:txBody>
          <a:bodyPr vert="horz" wrap="square" lIns="0" tIns="30480" rIns="0" bIns="0" rtlCol="0">
            <a:spAutoFit/>
          </a:bodyPr>
          <a:lstStyle/>
          <a:p>
            <a:pPr marL="12700" marR="5080" indent="-2540" algn="ctr">
              <a:lnSpc>
                <a:spcPct val="93900"/>
              </a:lnSpc>
              <a:spcBef>
                <a:spcPts val="240"/>
              </a:spcBef>
            </a:pPr>
            <a:r>
              <a:rPr sz="1550" spc="80" dirty="0">
                <a:latin typeface="Calibri"/>
                <a:cs typeface="Calibri"/>
              </a:rPr>
              <a:t>Signed</a:t>
            </a:r>
            <a:r>
              <a:rPr sz="1550" spc="-25" dirty="0">
                <a:latin typeface="Calibri"/>
                <a:cs typeface="Calibri"/>
              </a:rPr>
              <a:t> </a:t>
            </a:r>
            <a:r>
              <a:rPr sz="1550" spc="60" dirty="0">
                <a:latin typeface="Calibri"/>
                <a:cs typeface="Calibri"/>
              </a:rPr>
              <a:t>personal </a:t>
            </a:r>
            <a:r>
              <a:rPr sz="1550" spc="50" dirty="0">
                <a:latin typeface="Calibri"/>
                <a:cs typeface="Calibri"/>
              </a:rPr>
              <a:t>statement</a:t>
            </a:r>
            <a:r>
              <a:rPr sz="1550" spc="75" dirty="0">
                <a:latin typeface="Calibri"/>
                <a:cs typeface="Calibri"/>
              </a:rPr>
              <a:t> </a:t>
            </a:r>
            <a:r>
              <a:rPr sz="1550" spc="-10" dirty="0">
                <a:latin typeface="Calibri"/>
                <a:cs typeface="Calibri"/>
              </a:rPr>
              <a:t>detailing extenuating </a:t>
            </a:r>
            <a:r>
              <a:rPr sz="1550" spc="100" dirty="0">
                <a:latin typeface="Calibri"/>
                <a:cs typeface="Calibri"/>
              </a:rPr>
              <a:t>circumstances</a:t>
            </a:r>
            <a:r>
              <a:rPr sz="1550" spc="35" dirty="0">
                <a:latin typeface="Calibri"/>
                <a:cs typeface="Calibri"/>
              </a:rPr>
              <a:t> </a:t>
            </a:r>
            <a:r>
              <a:rPr sz="1550" dirty="0">
                <a:latin typeface="Calibri"/>
                <a:cs typeface="Calibri"/>
              </a:rPr>
              <a:t>for</a:t>
            </a:r>
            <a:r>
              <a:rPr sz="1550" spc="-25" dirty="0">
                <a:latin typeface="Calibri"/>
                <a:cs typeface="Calibri"/>
              </a:rPr>
              <a:t> </a:t>
            </a:r>
            <a:r>
              <a:rPr sz="1550" spc="85" dirty="0">
                <a:latin typeface="Calibri"/>
                <a:cs typeface="Calibri"/>
              </a:rPr>
              <a:t>each </a:t>
            </a:r>
            <a:r>
              <a:rPr sz="1550" spc="110" dirty="0">
                <a:latin typeface="Calibri"/>
                <a:cs typeface="Calibri"/>
              </a:rPr>
              <a:t>unsuccessful</a:t>
            </a:r>
            <a:r>
              <a:rPr sz="1550" dirty="0">
                <a:latin typeface="Calibri"/>
                <a:cs typeface="Calibri"/>
              </a:rPr>
              <a:t> </a:t>
            </a:r>
            <a:r>
              <a:rPr sz="1550" spc="-20" dirty="0">
                <a:latin typeface="Calibri"/>
                <a:cs typeface="Calibri"/>
              </a:rPr>
              <a:t>term.</a:t>
            </a:r>
            <a:endParaRPr sz="1550" dirty="0">
              <a:latin typeface="Calibri"/>
              <a:cs typeface="Calibri"/>
            </a:endParaRPr>
          </a:p>
        </p:txBody>
      </p:sp>
      <p:grpSp>
        <p:nvGrpSpPr>
          <p:cNvPr id="16" name="object 16" descr="Submit supporting documents&#10;Provide supporting documents for each term in question"/>
          <p:cNvGrpSpPr/>
          <p:nvPr/>
        </p:nvGrpSpPr>
        <p:grpSpPr>
          <a:xfrm>
            <a:off x="7734300" y="1962150"/>
            <a:ext cx="2752725" cy="1847850"/>
            <a:chOff x="7734300" y="1962150"/>
            <a:chExt cx="2752725" cy="1847850"/>
          </a:xfrm>
        </p:grpSpPr>
        <p:sp>
          <p:nvSpPr>
            <p:cNvPr id="17" name="object 17"/>
            <p:cNvSpPr/>
            <p:nvPr/>
          </p:nvSpPr>
          <p:spPr>
            <a:xfrm>
              <a:off x="7743825" y="1971675"/>
              <a:ext cx="2466975" cy="1571625"/>
            </a:xfrm>
            <a:custGeom>
              <a:avLst/>
              <a:gdLst/>
              <a:ahLst/>
              <a:cxnLst/>
              <a:rect l="l" t="t" r="r" b="b"/>
              <a:pathLst>
                <a:path w="2466975" h="1571625">
                  <a:moveTo>
                    <a:pt x="2309876" y="0"/>
                  </a:moveTo>
                  <a:lnTo>
                    <a:pt x="157099" y="0"/>
                  </a:lnTo>
                  <a:lnTo>
                    <a:pt x="107452" y="8011"/>
                  </a:lnTo>
                  <a:lnTo>
                    <a:pt x="64328" y="30317"/>
                  </a:lnTo>
                  <a:lnTo>
                    <a:pt x="30317" y="64328"/>
                  </a:lnTo>
                  <a:lnTo>
                    <a:pt x="8011" y="107452"/>
                  </a:lnTo>
                  <a:lnTo>
                    <a:pt x="0" y="157099"/>
                  </a:lnTo>
                  <a:lnTo>
                    <a:pt x="0" y="1414526"/>
                  </a:lnTo>
                  <a:lnTo>
                    <a:pt x="8011" y="1464172"/>
                  </a:lnTo>
                  <a:lnTo>
                    <a:pt x="30317" y="1507296"/>
                  </a:lnTo>
                  <a:lnTo>
                    <a:pt x="64328" y="1541307"/>
                  </a:lnTo>
                  <a:lnTo>
                    <a:pt x="107452" y="1563613"/>
                  </a:lnTo>
                  <a:lnTo>
                    <a:pt x="157099" y="1571625"/>
                  </a:lnTo>
                  <a:lnTo>
                    <a:pt x="2309876" y="1571625"/>
                  </a:lnTo>
                  <a:lnTo>
                    <a:pt x="2359522" y="1563613"/>
                  </a:lnTo>
                  <a:lnTo>
                    <a:pt x="2402646" y="1541307"/>
                  </a:lnTo>
                  <a:lnTo>
                    <a:pt x="2436657" y="1507296"/>
                  </a:lnTo>
                  <a:lnTo>
                    <a:pt x="2458963" y="1464172"/>
                  </a:lnTo>
                  <a:lnTo>
                    <a:pt x="2466975" y="1414526"/>
                  </a:lnTo>
                  <a:lnTo>
                    <a:pt x="2466975" y="157099"/>
                  </a:lnTo>
                  <a:lnTo>
                    <a:pt x="2458963" y="107452"/>
                  </a:lnTo>
                  <a:lnTo>
                    <a:pt x="2436657" y="64328"/>
                  </a:lnTo>
                  <a:lnTo>
                    <a:pt x="2402646" y="30317"/>
                  </a:lnTo>
                  <a:lnTo>
                    <a:pt x="2359522" y="8011"/>
                  </a:lnTo>
                  <a:lnTo>
                    <a:pt x="2309876" y="0"/>
                  </a:lnTo>
                  <a:close/>
                </a:path>
              </a:pathLst>
            </a:custGeom>
            <a:solidFill>
              <a:srgbClr val="155F8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8" name="object 18"/>
            <p:cNvSpPr/>
            <p:nvPr/>
          </p:nvSpPr>
          <p:spPr>
            <a:xfrm>
              <a:off x="7743825" y="1971675"/>
              <a:ext cx="2466975" cy="1571625"/>
            </a:xfrm>
            <a:custGeom>
              <a:avLst/>
              <a:gdLst/>
              <a:ahLst/>
              <a:cxnLst/>
              <a:rect l="l" t="t" r="r" b="b"/>
              <a:pathLst>
                <a:path w="2466975" h="1571625">
                  <a:moveTo>
                    <a:pt x="0" y="157099"/>
                  </a:moveTo>
                  <a:lnTo>
                    <a:pt x="8011" y="107452"/>
                  </a:lnTo>
                  <a:lnTo>
                    <a:pt x="30317" y="64328"/>
                  </a:lnTo>
                  <a:lnTo>
                    <a:pt x="64328" y="30317"/>
                  </a:lnTo>
                  <a:lnTo>
                    <a:pt x="107452" y="8011"/>
                  </a:lnTo>
                  <a:lnTo>
                    <a:pt x="157099" y="0"/>
                  </a:lnTo>
                  <a:lnTo>
                    <a:pt x="2309876" y="0"/>
                  </a:lnTo>
                  <a:lnTo>
                    <a:pt x="2359522" y="8011"/>
                  </a:lnTo>
                  <a:lnTo>
                    <a:pt x="2402646" y="30317"/>
                  </a:lnTo>
                  <a:lnTo>
                    <a:pt x="2436657" y="64328"/>
                  </a:lnTo>
                  <a:lnTo>
                    <a:pt x="2458963" y="107452"/>
                  </a:lnTo>
                  <a:lnTo>
                    <a:pt x="2466975" y="157099"/>
                  </a:lnTo>
                  <a:lnTo>
                    <a:pt x="2466975" y="1414526"/>
                  </a:lnTo>
                  <a:lnTo>
                    <a:pt x="2458963" y="1464172"/>
                  </a:lnTo>
                  <a:lnTo>
                    <a:pt x="2436657" y="1507296"/>
                  </a:lnTo>
                  <a:lnTo>
                    <a:pt x="2402646" y="1541307"/>
                  </a:lnTo>
                  <a:lnTo>
                    <a:pt x="2359522" y="1563613"/>
                  </a:lnTo>
                  <a:lnTo>
                    <a:pt x="2309876" y="1571625"/>
                  </a:lnTo>
                  <a:lnTo>
                    <a:pt x="157099" y="1571625"/>
                  </a:lnTo>
                  <a:lnTo>
                    <a:pt x="107452" y="1563613"/>
                  </a:lnTo>
                  <a:lnTo>
                    <a:pt x="64328" y="1541307"/>
                  </a:lnTo>
                  <a:lnTo>
                    <a:pt x="30317" y="1507296"/>
                  </a:lnTo>
                  <a:lnTo>
                    <a:pt x="8011" y="1464172"/>
                  </a:lnTo>
                  <a:lnTo>
                    <a:pt x="0" y="1414526"/>
                  </a:lnTo>
                  <a:lnTo>
                    <a:pt x="0" y="157099"/>
                  </a:lnTo>
                  <a:close/>
                </a:path>
              </a:pathLst>
            </a:custGeom>
            <a:ln w="19050">
              <a:solidFill>
                <a:srgbClr val="E8E8E8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9" name="object 19"/>
            <p:cNvSpPr/>
            <p:nvPr/>
          </p:nvSpPr>
          <p:spPr>
            <a:xfrm>
              <a:off x="8010525" y="2228850"/>
              <a:ext cx="2466975" cy="1571625"/>
            </a:xfrm>
            <a:custGeom>
              <a:avLst/>
              <a:gdLst/>
              <a:ahLst/>
              <a:cxnLst/>
              <a:rect l="l" t="t" r="r" b="b"/>
              <a:pathLst>
                <a:path w="2466975" h="1571625">
                  <a:moveTo>
                    <a:pt x="2309876" y="0"/>
                  </a:moveTo>
                  <a:lnTo>
                    <a:pt x="157099" y="0"/>
                  </a:lnTo>
                  <a:lnTo>
                    <a:pt x="107452" y="8011"/>
                  </a:lnTo>
                  <a:lnTo>
                    <a:pt x="64328" y="30317"/>
                  </a:lnTo>
                  <a:lnTo>
                    <a:pt x="30317" y="64328"/>
                  </a:lnTo>
                  <a:lnTo>
                    <a:pt x="8011" y="107452"/>
                  </a:lnTo>
                  <a:lnTo>
                    <a:pt x="0" y="157099"/>
                  </a:lnTo>
                  <a:lnTo>
                    <a:pt x="0" y="1414526"/>
                  </a:lnTo>
                  <a:lnTo>
                    <a:pt x="8011" y="1464172"/>
                  </a:lnTo>
                  <a:lnTo>
                    <a:pt x="30317" y="1507296"/>
                  </a:lnTo>
                  <a:lnTo>
                    <a:pt x="64328" y="1541307"/>
                  </a:lnTo>
                  <a:lnTo>
                    <a:pt x="107452" y="1563613"/>
                  </a:lnTo>
                  <a:lnTo>
                    <a:pt x="157099" y="1571625"/>
                  </a:lnTo>
                  <a:lnTo>
                    <a:pt x="2309876" y="1571625"/>
                  </a:lnTo>
                  <a:lnTo>
                    <a:pt x="2359522" y="1563613"/>
                  </a:lnTo>
                  <a:lnTo>
                    <a:pt x="2402646" y="1541307"/>
                  </a:lnTo>
                  <a:lnTo>
                    <a:pt x="2436657" y="1507296"/>
                  </a:lnTo>
                  <a:lnTo>
                    <a:pt x="2458963" y="1464172"/>
                  </a:lnTo>
                  <a:lnTo>
                    <a:pt x="2466975" y="1414526"/>
                  </a:lnTo>
                  <a:lnTo>
                    <a:pt x="2466975" y="157099"/>
                  </a:lnTo>
                  <a:lnTo>
                    <a:pt x="2458963" y="107452"/>
                  </a:lnTo>
                  <a:lnTo>
                    <a:pt x="2436657" y="64328"/>
                  </a:lnTo>
                  <a:lnTo>
                    <a:pt x="2402646" y="30317"/>
                  </a:lnTo>
                  <a:lnTo>
                    <a:pt x="2359522" y="8011"/>
                  </a:lnTo>
                  <a:lnTo>
                    <a:pt x="2309876" y="0"/>
                  </a:lnTo>
                  <a:close/>
                </a:path>
              </a:pathLst>
            </a:custGeom>
            <a:solidFill>
              <a:srgbClr val="E8E8E8">
                <a:alpha val="90194"/>
              </a:srgbClr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0" name="object 20"/>
            <p:cNvSpPr/>
            <p:nvPr/>
          </p:nvSpPr>
          <p:spPr>
            <a:xfrm>
              <a:off x="8010525" y="2228850"/>
              <a:ext cx="2466975" cy="1571625"/>
            </a:xfrm>
            <a:custGeom>
              <a:avLst/>
              <a:gdLst/>
              <a:ahLst/>
              <a:cxnLst/>
              <a:rect l="l" t="t" r="r" b="b"/>
              <a:pathLst>
                <a:path w="2466975" h="1571625">
                  <a:moveTo>
                    <a:pt x="0" y="157099"/>
                  </a:moveTo>
                  <a:lnTo>
                    <a:pt x="8011" y="107452"/>
                  </a:lnTo>
                  <a:lnTo>
                    <a:pt x="30317" y="64328"/>
                  </a:lnTo>
                  <a:lnTo>
                    <a:pt x="64328" y="30317"/>
                  </a:lnTo>
                  <a:lnTo>
                    <a:pt x="107452" y="8011"/>
                  </a:lnTo>
                  <a:lnTo>
                    <a:pt x="157099" y="0"/>
                  </a:lnTo>
                  <a:lnTo>
                    <a:pt x="2309876" y="0"/>
                  </a:lnTo>
                  <a:lnTo>
                    <a:pt x="2359522" y="8011"/>
                  </a:lnTo>
                  <a:lnTo>
                    <a:pt x="2402646" y="30317"/>
                  </a:lnTo>
                  <a:lnTo>
                    <a:pt x="2436657" y="64328"/>
                  </a:lnTo>
                  <a:lnTo>
                    <a:pt x="2458963" y="107452"/>
                  </a:lnTo>
                  <a:lnTo>
                    <a:pt x="2466975" y="157099"/>
                  </a:lnTo>
                  <a:lnTo>
                    <a:pt x="2466975" y="1414526"/>
                  </a:lnTo>
                  <a:lnTo>
                    <a:pt x="2458963" y="1464172"/>
                  </a:lnTo>
                  <a:lnTo>
                    <a:pt x="2436657" y="1507296"/>
                  </a:lnTo>
                  <a:lnTo>
                    <a:pt x="2402646" y="1541307"/>
                  </a:lnTo>
                  <a:lnTo>
                    <a:pt x="2359522" y="1563613"/>
                  </a:lnTo>
                  <a:lnTo>
                    <a:pt x="2309876" y="1571625"/>
                  </a:lnTo>
                  <a:lnTo>
                    <a:pt x="157099" y="1571625"/>
                  </a:lnTo>
                  <a:lnTo>
                    <a:pt x="107452" y="1563613"/>
                  </a:lnTo>
                  <a:lnTo>
                    <a:pt x="64328" y="1541307"/>
                  </a:lnTo>
                  <a:lnTo>
                    <a:pt x="30317" y="1507296"/>
                  </a:lnTo>
                  <a:lnTo>
                    <a:pt x="8011" y="1464172"/>
                  </a:lnTo>
                  <a:lnTo>
                    <a:pt x="0" y="1414526"/>
                  </a:lnTo>
                  <a:lnTo>
                    <a:pt x="0" y="157099"/>
                  </a:lnTo>
                  <a:close/>
                </a:path>
              </a:pathLst>
            </a:custGeom>
            <a:ln w="19050">
              <a:solidFill>
                <a:srgbClr val="0D2841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1" name="object 21"/>
          <p:cNvSpPr txBox="1"/>
          <p:nvPr/>
        </p:nvSpPr>
        <p:spPr>
          <a:xfrm>
            <a:off x="8135619" y="2375852"/>
            <a:ext cx="2232025" cy="1239520"/>
          </a:xfrm>
          <a:prstGeom prst="rect">
            <a:avLst/>
          </a:prstGeom>
        </p:spPr>
        <p:txBody>
          <a:bodyPr vert="horz" wrap="square" lIns="0" tIns="36830" rIns="0" bIns="0" rtlCol="0">
            <a:spAutoFit/>
          </a:bodyPr>
          <a:lstStyle/>
          <a:p>
            <a:pPr marL="309880" marR="303530" algn="ctr">
              <a:lnSpc>
                <a:spcPts val="1730"/>
              </a:lnSpc>
              <a:spcBef>
                <a:spcPts val="290"/>
              </a:spcBef>
            </a:pPr>
            <a:r>
              <a:rPr sz="1550" spc="70" dirty="0">
                <a:latin typeface="Calibri"/>
                <a:cs typeface="Calibri"/>
              </a:rPr>
              <a:t>Submit</a:t>
            </a:r>
            <a:r>
              <a:rPr sz="1550" spc="-20" dirty="0">
                <a:latin typeface="Calibri"/>
                <a:cs typeface="Calibri"/>
              </a:rPr>
              <a:t> </a:t>
            </a:r>
            <a:r>
              <a:rPr sz="1550" spc="45" dirty="0">
                <a:latin typeface="Calibri"/>
                <a:cs typeface="Calibri"/>
              </a:rPr>
              <a:t>supporting </a:t>
            </a:r>
            <a:r>
              <a:rPr sz="1550" spc="75" dirty="0">
                <a:latin typeface="Calibri"/>
                <a:cs typeface="Calibri"/>
              </a:rPr>
              <a:t>documents</a:t>
            </a:r>
            <a:endParaRPr sz="1550" dirty="0">
              <a:latin typeface="Calibri"/>
              <a:cs typeface="Calibri"/>
            </a:endParaRPr>
          </a:p>
          <a:p>
            <a:pPr marL="12700" marR="5080" indent="5080" algn="ctr">
              <a:lnSpc>
                <a:spcPts val="1730"/>
              </a:lnSpc>
              <a:spcBef>
                <a:spcPts val="750"/>
              </a:spcBef>
            </a:pPr>
            <a:r>
              <a:rPr sz="1550" dirty="0">
                <a:latin typeface="Calibri"/>
                <a:cs typeface="Calibri"/>
              </a:rPr>
              <a:t>Provide</a:t>
            </a:r>
            <a:r>
              <a:rPr sz="1550" spc="295" dirty="0">
                <a:latin typeface="Calibri"/>
                <a:cs typeface="Calibri"/>
              </a:rPr>
              <a:t> </a:t>
            </a:r>
            <a:r>
              <a:rPr sz="1550" spc="45" dirty="0">
                <a:latin typeface="Calibri"/>
                <a:cs typeface="Calibri"/>
              </a:rPr>
              <a:t>supporting </a:t>
            </a:r>
            <a:r>
              <a:rPr sz="1550" spc="85" dirty="0">
                <a:latin typeface="Calibri"/>
                <a:cs typeface="Calibri"/>
              </a:rPr>
              <a:t>documents</a:t>
            </a:r>
            <a:r>
              <a:rPr sz="1550" dirty="0">
                <a:latin typeface="Calibri"/>
                <a:cs typeface="Calibri"/>
              </a:rPr>
              <a:t> for</a:t>
            </a:r>
            <a:r>
              <a:rPr sz="1550" spc="15" dirty="0">
                <a:latin typeface="Calibri"/>
                <a:cs typeface="Calibri"/>
              </a:rPr>
              <a:t> </a:t>
            </a:r>
            <a:r>
              <a:rPr sz="1550" spc="100" dirty="0">
                <a:latin typeface="Calibri"/>
                <a:cs typeface="Calibri"/>
              </a:rPr>
              <a:t>each</a:t>
            </a:r>
            <a:r>
              <a:rPr sz="1550" spc="-30" dirty="0">
                <a:latin typeface="Calibri"/>
                <a:cs typeface="Calibri"/>
              </a:rPr>
              <a:t> </a:t>
            </a:r>
            <a:r>
              <a:rPr sz="1550" spc="-20" dirty="0">
                <a:latin typeface="Calibri"/>
                <a:cs typeface="Calibri"/>
              </a:rPr>
              <a:t>term </a:t>
            </a:r>
            <a:r>
              <a:rPr sz="1550" dirty="0">
                <a:latin typeface="Calibri"/>
                <a:cs typeface="Calibri"/>
              </a:rPr>
              <a:t>in</a:t>
            </a:r>
            <a:r>
              <a:rPr sz="1550" spc="50" dirty="0">
                <a:latin typeface="Calibri"/>
                <a:cs typeface="Calibri"/>
              </a:rPr>
              <a:t> question.</a:t>
            </a:r>
            <a:endParaRPr sz="1550" dirty="0">
              <a:latin typeface="Calibri"/>
              <a:cs typeface="Calibri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1690370" y="4089717"/>
            <a:ext cx="5159375" cy="334645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5"/>
              </a:spcBef>
            </a:pPr>
            <a:r>
              <a:rPr sz="2000" b="1" spc="120" dirty="0">
                <a:solidFill>
                  <a:srgbClr val="333333"/>
                </a:solidFill>
                <a:latin typeface="Calibri"/>
                <a:cs typeface="Calibri"/>
              </a:rPr>
              <a:t>Examples</a:t>
            </a:r>
            <a:r>
              <a:rPr sz="2000" b="1" spc="-4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b="1" spc="110" dirty="0">
                <a:solidFill>
                  <a:srgbClr val="333333"/>
                </a:solidFill>
                <a:latin typeface="Calibri"/>
                <a:cs typeface="Calibri"/>
              </a:rPr>
              <a:t>may</a:t>
            </a:r>
            <a:r>
              <a:rPr sz="2000" b="1" spc="-7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b="1" spc="114" dirty="0">
                <a:solidFill>
                  <a:srgbClr val="333333"/>
                </a:solidFill>
                <a:latin typeface="Calibri"/>
                <a:cs typeface="Calibri"/>
              </a:rPr>
              <a:t>include</a:t>
            </a:r>
            <a:r>
              <a:rPr sz="2000" b="1" spc="-5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b="1" spc="60" dirty="0">
                <a:solidFill>
                  <a:srgbClr val="333333"/>
                </a:solidFill>
                <a:latin typeface="Calibri"/>
                <a:cs typeface="Calibri"/>
              </a:rPr>
              <a:t>but</a:t>
            </a:r>
            <a:r>
              <a:rPr sz="2000" b="1" spc="-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b="1" spc="65" dirty="0">
                <a:solidFill>
                  <a:srgbClr val="333333"/>
                </a:solidFill>
                <a:latin typeface="Calibri"/>
                <a:cs typeface="Calibri"/>
              </a:rPr>
              <a:t>are</a:t>
            </a:r>
            <a:r>
              <a:rPr sz="2000" b="1" spc="3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b="1" dirty="0">
                <a:solidFill>
                  <a:srgbClr val="333333"/>
                </a:solidFill>
                <a:latin typeface="Calibri"/>
                <a:cs typeface="Calibri"/>
              </a:rPr>
              <a:t>not</a:t>
            </a:r>
            <a:r>
              <a:rPr sz="2000" b="1" spc="-20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b="1" spc="75" dirty="0">
                <a:solidFill>
                  <a:srgbClr val="333333"/>
                </a:solidFill>
                <a:latin typeface="Calibri"/>
                <a:cs typeface="Calibri"/>
              </a:rPr>
              <a:t>limited</a:t>
            </a:r>
            <a:r>
              <a:rPr sz="2000" b="1" spc="45" dirty="0">
                <a:solidFill>
                  <a:srgbClr val="333333"/>
                </a:solidFill>
                <a:latin typeface="Calibri"/>
                <a:cs typeface="Calibri"/>
              </a:rPr>
              <a:t> </a:t>
            </a:r>
            <a:r>
              <a:rPr sz="2000" b="1" spc="-25" dirty="0">
                <a:solidFill>
                  <a:srgbClr val="333333"/>
                </a:solidFill>
                <a:latin typeface="Calibri"/>
                <a:cs typeface="Calibri"/>
              </a:rPr>
              <a:t>to:</a:t>
            </a:r>
            <a:endParaRPr sz="2000">
              <a:latin typeface="Calibri"/>
              <a:cs typeface="Calibri"/>
            </a:endParaRPr>
          </a:p>
        </p:txBody>
      </p:sp>
      <p:graphicFrame>
        <p:nvGraphicFramePr>
          <p:cNvPr id="23" name="object 23"/>
          <p:cNvGraphicFramePr>
            <a:graphicFrameLocks noGrp="1"/>
          </p:cNvGraphicFramePr>
          <p:nvPr/>
        </p:nvGraphicFramePr>
        <p:xfrm>
          <a:off x="1671320" y="4536378"/>
          <a:ext cx="7440295" cy="192913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2962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440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1929130">
                <a:tc>
                  <a:txBody>
                    <a:bodyPr/>
                    <a:lstStyle/>
                    <a:p>
                      <a:pPr marL="111125" indent="-88900">
                        <a:lnSpc>
                          <a:spcPts val="2050"/>
                        </a:lnSpc>
                        <a:buSzPct val="94444"/>
                        <a:buFont typeface="Arial"/>
                        <a:buChar char="•"/>
                        <a:tabLst>
                          <a:tab pos="111125" algn="l"/>
                        </a:tabLst>
                      </a:pPr>
                      <a:r>
                        <a:rPr sz="1800" spc="55" dirty="0">
                          <a:latin typeface="Calibri"/>
                          <a:cs typeface="Calibri"/>
                        </a:rPr>
                        <a:t>Death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or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birth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records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11125" indent="-88900">
                        <a:lnSpc>
                          <a:spcPct val="100000"/>
                        </a:lnSpc>
                        <a:spcBef>
                          <a:spcPts val="15"/>
                        </a:spcBef>
                        <a:buSzPct val="94444"/>
                        <a:buFont typeface="Arial"/>
                        <a:buChar char="•"/>
                        <a:tabLst>
                          <a:tab pos="111125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Divorce</a:t>
                      </a:r>
                      <a:r>
                        <a:rPr sz="1800" spc="2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decrees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11125" indent="-88900">
                        <a:lnSpc>
                          <a:spcPct val="100000"/>
                        </a:lnSpc>
                        <a:spcBef>
                          <a:spcPts val="20"/>
                        </a:spcBef>
                        <a:buSzPct val="94444"/>
                        <a:buFont typeface="Arial"/>
                        <a:buChar char="•"/>
                        <a:tabLst>
                          <a:tab pos="111125" algn="l"/>
                        </a:tabLst>
                      </a:pPr>
                      <a:r>
                        <a:rPr sz="1800" spc="70" dirty="0">
                          <a:latin typeface="Calibri"/>
                          <a:cs typeface="Calibri"/>
                        </a:rPr>
                        <a:t>Hospital</a:t>
                      </a:r>
                      <a:r>
                        <a:rPr sz="1800" spc="-4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records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11125" indent="-88900">
                        <a:lnSpc>
                          <a:spcPts val="2130"/>
                        </a:lnSpc>
                        <a:spcBef>
                          <a:spcPts val="15"/>
                        </a:spcBef>
                        <a:buSzPct val="94444"/>
                        <a:buFont typeface="Arial"/>
                        <a:buChar char="•"/>
                        <a:tabLst>
                          <a:tab pos="111125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Eviction</a:t>
                      </a:r>
                      <a:r>
                        <a:rPr sz="1800" spc="29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0" dirty="0">
                          <a:latin typeface="Calibri"/>
                          <a:cs typeface="Calibri"/>
                        </a:rPr>
                        <a:t>notices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11125" indent="-88900">
                        <a:lnSpc>
                          <a:spcPts val="2130"/>
                        </a:lnSpc>
                        <a:buSzPct val="94444"/>
                        <a:buFont typeface="Arial"/>
                        <a:buChar char="•"/>
                        <a:tabLst>
                          <a:tab pos="111125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Travel</a:t>
                      </a:r>
                      <a:r>
                        <a:rPr sz="1800" spc="-6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45" dirty="0">
                          <a:latin typeface="Calibri"/>
                          <a:cs typeface="Calibri"/>
                        </a:rPr>
                        <a:t>papers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11125" indent="-88900">
                        <a:lnSpc>
                          <a:spcPct val="100000"/>
                        </a:lnSpc>
                        <a:spcBef>
                          <a:spcPts val="20"/>
                        </a:spcBef>
                        <a:buSzPct val="94444"/>
                        <a:buFont typeface="Arial"/>
                        <a:buChar char="•"/>
                        <a:tabLst>
                          <a:tab pos="111125" algn="l"/>
                        </a:tabLst>
                      </a:pPr>
                      <a:r>
                        <a:rPr sz="1800" spc="45" dirty="0">
                          <a:latin typeface="Calibri"/>
                          <a:cs typeface="Calibri"/>
                        </a:rPr>
                        <a:t>Employment</a:t>
                      </a:r>
                      <a:r>
                        <a:rPr sz="1800" spc="-8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0" dirty="0">
                          <a:latin typeface="Calibri"/>
                          <a:cs typeface="Calibri"/>
                        </a:rPr>
                        <a:t>records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111125" indent="-88900">
                        <a:lnSpc>
                          <a:spcPct val="100000"/>
                        </a:lnSpc>
                        <a:spcBef>
                          <a:spcPts val="20"/>
                        </a:spcBef>
                        <a:buSzPct val="94444"/>
                        <a:buFont typeface="Arial"/>
                        <a:buChar char="•"/>
                        <a:tabLst>
                          <a:tab pos="111125" algn="l"/>
                        </a:tabLst>
                      </a:pPr>
                      <a:r>
                        <a:rPr sz="1800" spc="50" dirty="0">
                          <a:latin typeface="Calibri"/>
                          <a:cs typeface="Calibri"/>
                        </a:rPr>
                        <a:t>Coronavirus</a:t>
                      </a:r>
                      <a:r>
                        <a:rPr sz="1800" spc="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0" dirty="0">
                          <a:latin typeface="Calibri"/>
                          <a:cs typeface="Calibri"/>
                        </a:rPr>
                        <a:t>(COVID-</a:t>
                      </a:r>
                      <a:r>
                        <a:rPr sz="1800" spc="-25" dirty="0">
                          <a:latin typeface="Calibri"/>
                          <a:cs typeface="Calibri"/>
                        </a:rPr>
                        <a:t>19)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marL="819785" marR="24130" indent="-10160">
                        <a:lnSpc>
                          <a:spcPct val="100800"/>
                        </a:lnSpc>
                        <a:spcBef>
                          <a:spcPts val="955"/>
                        </a:spcBef>
                        <a:buSzPct val="94444"/>
                        <a:buFont typeface="Arial"/>
                        <a:buChar char="•"/>
                        <a:tabLst>
                          <a:tab pos="898525" algn="l"/>
                        </a:tabLst>
                      </a:pPr>
                      <a:r>
                        <a:rPr sz="1800" spc="55" dirty="0">
                          <a:latin typeface="Calibri"/>
                          <a:cs typeface="Calibri"/>
                        </a:rPr>
                        <a:t>	Signed</a:t>
                      </a:r>
                      <a:r>
                        <a:rPr sz="1800" spc="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statement</a:t>
                      </a:r>
                      <a:r>
                        <a:rPr sz="1800" spc="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10" dirty="0">
                          <a:latin typeface="Calibri"/>
                          <a:cs typeface="Calibri"/>
                        </a:rPr>
                        <a:t>from</a:t>
                      </a:r>
                      <a:r>
                        <a:rPr sz="1800" spc="12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attending doctor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898525" indent="-88900">
                        <a:lnSpc>
                          <a:spcPct val="100000"/>
                        </a:lnSpc>
                        <a:spcBef>
                          <a:spcPts val="20"/>
                        </a:spcBef>
                        <a:buSzPct val="94444"/>
                        <a:buFont typeface="Arial"/>
                        <a:buChar char="•"/>
                        <a:tabLst>
                          <a:tab pos="898525" algn="l"/>
                        </a:tabLst>
                      </a:pPr>
                      <a:r>
                        <a:rPr sz="1800" spc="80" dirty="0">
                          <a:latin typeface="Calibri"/>
                          <a:cs typeface="Calibri"/>
                        </a:rPr>
                        <a:t>Copy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4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60" dirty="0">
                          <a:latin typeface="Calibri"/>
                          <a:cs typeface="Calibri"/>
                        </a:rPr>
                        <a:t>Police</a:t>
                      </a:r>
                      <a:r>
                        <a:rPr sz="1800" spc="-7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Report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898525" indent="-88900">
                        <a:lnSpc>
                          <a:spcPts val="2130"/>
                        </a:lnSpc>
                        <a:spcBef>
                          <a:spcPts val="15"/>
                        </a:spcBef>
                        <a:buSzPct val="94444"/>
                        <a:buFont typeface="Arial"/>
                        <a:buChar char="•"/>
                        <a:tabLst>
                          <a:tab pos="898525" algn="l"/>
                        </a:tabLst>
                      </a:pPr>
                      <a:r>
                        <a:rPr sz="1800" spc="80" dirty="0">
                          <a:latin typeface="Calibri"/>
                          <a:cs typeface="Calibri"/>
                        </a:rPr>
                        <a:t>Copy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dirty="0">
                          <a:latin typeface="Calibri"/>
                          <a:cs typeface="Calibri"/>
                        </a:rPr>
                        <a:t>of</a:t>
                      </a:r>
                      <a:r>
                        <a:rPr sz="1800" spc="-35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55" dirty="0">
                          <a:latin typeface="Calibri"/>
                          <a:cs typeface="Calibri"/>
                        </a:rPr>
                        <a:t>insurance</a:t>
                      </a:r>
                      <a:r>
                        <a:rPr sz="1800" spc="-7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90" dirty="0">
                          <a:latin typeface="Calibri"/>
                          <a:cs typeface="Calibri"/>
                        </a:rPr>
                        <a:t>claims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898525" indent="-88900">
                        <a:lnSpc>
                          <a:spcPts val="2130"/>
                        </a:lnSpc>
                        <a:buSzPct val="94444"/>
                        <a:buFont typeface="Arial"/>
                        <a:buChar char="•"/>
                        <a:tabLst>
                          <a:tab pos="898525" algn="l"/>
                        </a:tabLst>
                      </a:pPr>
                      <a:r>
                        <a:rPr sz="1800" dirty="0">
                          <a:latin typeface="Calibri"/>
                          <a:cs typeface="Calibri"/>
                        </a:rPr>
                        <a:t>Military</a:t>
                      </a:r>
                      <a:r>
                        <a:rPr sz="1800" spc="-5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-10" dirty="0">
                          <a:latin typeface="Calibri"/>
                          <a:cs typeface="Calibri"/>
                        </a:rPr>
                        <a:t>orders</a:t>
                      </a:r>
                      <a:endParaRPr sz="1800">
                        <a:latin typeface="Calibri"/>
                        <a:cs typeface="Calibri"/>
                      </a:endParaRPr>
                    </a:p>
                    <a:p>
                      <a:pPr marL="898525" indent="-88900">
                        <a:lnSpc>
                          <a:spcPct val="100000"/>
                        </a:lnSpc>
                        <a:spcBef>
                          <a:spcPts val="20"/>
                        </a:spcBef>
                        <a:buSzPct val="94444"/>
                        <a:buFont typeface="Arial"/>
                        <a:buChar char="•"/>
                        <a:tabLst>
                          <a:tab pos="898525" algn="l"/>
                        </a:tabLst>
                      </a:pPr>
                      <a:r>
                        <a:rPr sz="1800" spc="55" dirty="0">
                          <a:latin typeface="Calibri"/>
                          <a:cs typeface="Calibri"/>
                        </a:rPr>
                        <a:t>Court</a:t>
                      </a:r>
                      <a:r>
                        <a:rPr sz="1800" spc="-20" dirty="0">
                          <a:latin typeface="Calibri"/>
                          <a:cs typeface="Calibri"/>
                        </a:rPr>
                        <a:t> </a:t>
                      </a:r>
                      <a:r>
                        <a:rPr sz="1800" spc="40" dirty="0">
                          <a:latin typeface="Calibri"/>
                          <a:cs typeface="Calibri"/>
                        </a:rPr>
                        <a:t>records</a:t>
                      </a:r>
                      <a:endParaRPr sz="1800">
                        <a:latin typeface="Calibri"/>
                        <a:cs typeface="Calibri"/>
                      </a:endParaRPr>
                    </a:p>
                  </a:txBody>
                  <a:tcPr marL="0" marR="0" marT="121285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A line graph depicting monthly sales performance from January to December, with sales figures on the vertical axis and months on the horizontal axis. The graph features a blue line showing steady growth from 100 units in January to a peak of 500 units in December, highlighting a significant upward trend throughout the year.&#10;&#10;AI-generated content may be incorrect.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0" cy="1581150"/>
          </a:xfrm>
          <a:prstGeom prst="rect">
            <a:avLst/>
          </a:prstGeom>
        </p:spPr>
      </p:pic>
      <p:sp>
        <p:nvSpPr>
          <p:cNvPr id="3" name="object 3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74930" rIns="0" bIns="0" rtlCol="0">
            <a:spAutoFit/>
          </a:bodyPr>
          <a:lstStyle/>
          <a:p>
            <a:pPr marL="4378325" marR="5080" indent="-4038600">
              <a:lnSpc>
                <a:spcPts val="4360"/>
              </a:lnSpc>
              <a:spcBef>
                <a:spcPts val="590"/>
              </a:spcBef>
            </a:pPr>
            <a:r>
              <a:rPr spc="90" dirty="0"/>
              <a:t>Steps</a:t>
            </a:r>
            <a:r>
              <a:rPr spc="-120" dirty="0"/>
              <a:t> </a:t>
            </a:r>
            <a:r>
              <a:rPr spc="-50" dirty="0"/>
              <a:t>to</a:t>
            </a:r>
            <a:r>
              <a:rPr spc="-95" dirty="0"/>
              <a:t> </a:t>
            </a:r>
            <a:r>
              <a:rPr spc="-30" dirty="0"/>
              <a:t>Submitting</a:t>
            </a:r>
            <a:r>
              <a:rPr spc="-150" dirty="0"/>
              <a:t> </a:t>
            </a:r>
            <a:r>
              <a:rPr spc="195" dirty="0"/>
              <a:t>SAP</a:t>
            </a:r>
            <a:r>
              <a:rPr spc="-110" dirty="0"/>
              <a:t> </a:t>
            </a:r>
            <a:r>
              <a:rPr dirty="0"/>
              <a:t>Appeal</a:t>
            </a:r>
            <a:r>
              <a:rPr spc="-60" dirty="0"/>
              <a:t> </a:t>
            </a:r>
            <a:r>
              <a:rPr spc="-140" dirty="0"/>
              <a:t>for</a:t>
            </a:r>
            <a:r>
              <a:rPr spc="-110" dirty="0"/>
              <a:t> </a:t>
            </a:r>
            <a:r>
              <a:rPr spc="-10" dirty="0"/>
              <a:t>Committee Review</a:t>
            </a:r>
          </a:p>
        </p:txBody>
      </p:sp>
      <p:sp>
        <p:nv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0" y="2438400"/>
            <a:ext cx="5314950" cy="619125"/>
          </a:xfrm>
          <a:custGeom>
            <a:avLst/>
            <a:gdLst/>
            <a:ahLst/>
            <a:cxnLst/>
            <a:rect l="l" t="t" r="r" b="b"/>
            <a:pathLst>
              <a:path w="5314950" h="619125">
                <a:moveTo>
                  <a:pt x="5211699" y="0"/>
                </a:moveTo>
                <a:lnTo>
                  <a:pt x="103187" y="0"/>
                </a:lnTo>
                <a:lnTo>
                  <a:pt x="63023" y="8114"/>
                </a:lnTo>
                <a:lnTo>
                  <a:pt x="30224" y="30241"/>
                </a:lnTo>
                <a:lnTo>
                  <a:pt x="8109" y="63061"/>
                </a:lnTo>
                <a:lnTo>
                  <a:pt x="0" y="103250"/>
                </a:lnTo>
                <a:lnTo>
                  <a:pt x="0" y="515874"/>
                </a:lnTo>
                <a:lnTo>
                  <a:pt x="8109" y="556063"/>
                </a:lnTo>
                <a:lnTo>
                  <a:pt x="30224" y="588883"/>
                </a:lnTo>
                <a:lnTo>
                  <a:pt x="63023" y="611010"/>
                </a:lnTo>
                <a:lnTo>
                  <a:pt x="103187" y="619125"/>
                </a:lnTo>
                <a:lnTo>
                  <a:pt x="5211699" y="619125"/>
                </a:lnTo>
                <a:lnTo>
                  <a:pt x="5251888" y="611010"/>
                </a:lnTo>
                <a:lnTo>
                  <a:pt x="5284708" y="588883"/>
                </a:lnTo>
                <a:lnTo>
                  <a:pt x="5306835" y="556063"/>
                </a:lnTo>
                <a:lnTo>
                  <a:pt x="5314950" y="515874"/>
                </a:lnTo>
                <a:lnTo>
                  <a:pt x="5314950" y="103250"/>
                </a:lnTo>
                <a:lnTo>
                  <a:pt x="5306835" y="63061"/>
                </a:lnTo>
                <a:lnTo>
                  <a:pt x="5284708" y="30241"/>
                </a:lnTo>
                <a:lnTo>
                  <a:pt x="5251888" y="8114"/>
                </a:lnTo>
                <a:lnTo>
                  <a:pt x="5211699" y="0"/>
                </a:lnTo>
                <a:close/>
              </a:path>
            </a:pathLst>
          </a:custGeom>
          <a:solidFill>
            <a:srgbClr val="155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0" y="3152775"/>
            <a:ext cx="5314950" cy="619125"/>
          </a:xfrm>
          <a:custGeom>
            <a:avLst/>
            <a:gdLst/>
            <a:ahLst/>
            <a:cxnLst/>
            <a:rect l="l" t="t" r="r" b="b"/>
            <a:pathLst>
              <a:path w="5314950" h="619125">
                <a:moveTo>
                  <a:pt x="5211699" y="0"/>
                </a:moveTo>
                <a:lnTo>
                  <a:pt x="103187" y="0"/>
                </a:lnTo>
                <a:lnTo>
                  <a:pt x="63023" y="8114"/>
                </a:lnTo>
                <a:lnTo>
                  <a:pt x="30224" y="30241"/>
                </a:lnTo>
                <a:lnTo>
                  <a:pt x="8109" y="63061"/>
                </a:lnTo>
                <a:lnTo>
                  <a:pt x="0" y="103250"/>
                </a:lnTo>
                <a:lnTo>
                  <a:pt x="0" y="515874"/>
                </a:lnTo>
                <a:lnTo>
                  <a:pt x="8109" y="556063"/>
                </a:lnTo>
                <a:lnTo>
                  <a:pt x="30224" y="588883"/>
                </a:lnTo>
                <a:lnTo>
                  <a:pt x="63023" y="611010"/>
                </a:lnTo>
                <a:lnTo>
                  <a:pt x="103187" y="619125"/>
                </a:lnTo>
                <a:lnTo>
                  <a:pt x="5211699" y="619125"/>
                </a:lnTo>
                <a:lnTo>
                  <a:pt x="5251888" y="611010"/>
                </a:lnTo>
                <a:lnTo>
                  <a:pt x="5284708" y="588883"/>
                </a:lnTo>
                <a:lnTo>
                  <a:pt x="5306835" y="556063"/>
                </a:lnTo>
                <a:lnTo>
                  <a:pt x="5314950" y="515874"/>
                </a:lnTo>
                <a:lnTo>
                  <a:pt x="5314950" y="103250"/>
                </a:lnTo>
                <a:lnTo>
                  <a:pt x="5306835" y="63061"/>
                </a:lnTo>
                <a:lnTo>
                  <a:pt x="5284708" y="30241"/>
                </a:lnTo>
                <a:lnTo>
                  <a:pt x="5251888" y="8114"/>
                </a:lnTo>
                <a:lnTo>
                  <a:pt x="5211699" y="0"/>
                </a:lnTo>
                <a:close/>
              </a:path>
            </a:pathLst>
          </a:custGeom>
          <a:solidFill>
            <a:srgbClr val="155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0" y="3867150"/>
            <a:ext cx="5314950" cy="619125"/>
          </a:xfrm>
          <a:custGeom>
            <a:avLst/>
            <a:gdLst/>
            <a:ahLst/>
            <a:cxnLst/>
            <a:rect l="l" t="t" r="r" b="b"/>
            <a:pathLst>
              <a:path w="5314950" h="619125">
                <a:moveTo>
                  <a:pt x="5211699" y="0"/>
                </a:moveTo>
                <a:lnTo>
                  <a:pt x="103187" y="0"/>
                </a:lnTo>
                <a:lnTo>
                  <a:pt x="63023" y="8114"/>
                </a:lnTo>
                <a:lnTo>
                  <a:pt x="30224" y="30241"/>
                </a:lnTo>
                <a:lnTo>
                  <a:pt x="8109" y="63061"/>
                </a:lnTo>
                <a:lnTo>
                  <a:pt x="0" y="103250"/>
                </a:lnTo>
                <a:lnTo>
                  <a:pt x="0" y="515874"/>
                </a:lnTo>
                <a:lnTo>
                  <a:pt x="8109" y="556063"/>
                </a:lnTo>
                <a:lnTo>
                  <a:pt x="30224" y="588883"/>
                </a:lnTo>
                <a:lnTo>
                  <a:pt x="63023" y="611010"/>
                </a:lnTo>
                <a:lnTo>
                  <a:pt x="103187" y="619125"/>
                </a:lnTo>
                <a:lnTo>
                  <a:pt x="5211699" y="619125"/>
                </a:lnTo>
                <a:lnTo>
                  <a:pt x="5251888" y="611010"/>
                </a:lnTo>
                <a:lnTo>
                  <a:pt x="5284708" y="588883"/>
                </a:lnTo>
                <a:lnTo>
                  <a:pt x="5306835" y="556063"/>
                </a:lnTo>
                <a:lnTo>
                  <a:pt x="5314950" y="515874"/>
                </a:lnTo>
                <a:lnTo>
                  <a:pt x="5314950" y="103250"/>
                </a:lnTo>
                <a:lnTo>
                  <a:pt x="5306835" y="63061"/>
                </a:lnTo>
                <a:lnTo>
                  <a:pt x="5284708" y="30241"/>
                </a:lnTo>
                <a:lnTo>
                  <a:pt x="5251888" y="8114"/>
                </a:lnTo>
                <a:lnTo>
                  <a:pt x="5211699" y="0"/>
                </a:lnTo>
                <a:close/>
              </a:path>
            </a:pathLst>
          </a:custGeom>
          <a:solidFill>
            <a:srgbClr val="155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0" y="4581525"/>
            <a:ext cx="5314950" cy="609600"/>
          </a:xfrm>
          <a:custGeom>
            <a:avLst/>
            <a:gdLst/>
            <a:ahLst/>
            <a:cxnLst/>
            <a:rect l="l" t="t" r="r" b="b"/>
            <a:pathLst>
              <a:path w="5314950" h="609600">
                <a:moveTo>
                  <a:pt x="5213350" y="0"/>
                </a:moveTo>
                <a:lnTo>
                  <a:pt x="101600" y="0"/>
                </a:lnTo>
                <a:lnTo>
                  <a:pt x="62054" y="7981"/>
                </a:lnTo>
                <a:lnTo>
                  <a:pt x="29759" y="29749"/>
                </a:lnTo>
                <a:lnTo>
                  <a:pt x="7984" y="62043"/>
                </a:lnTo>
                <a:lnTo>
                  <a:pt x="0" y="101600"/>
                </a:lnTo>
                <a:lnTo>
                  <a:pt x="0" y="508000"/>
                </a:lnTo>
                <a:lnTo>
                  <a:pt x="7984" y="547556"/>
                </a:lnTo>
                <a:lnTo>
                  <a:pt x="29759" y="579850"/>
                </a:lnTo>
                <a:lnTo>
                  <a:pt x="62054" y="601618"/>
                </a:lnTo>
                <a:lnTo>
                  <a:pt x="101600" y="609600"/>
                </a:lnTo>
                <a:lnTo>
                  <a:pt x="5213350" y="609600"/>
                </a:lnTo>
                <a:lnTo>
                  <a:pt x="5252906" y="601618"/>
                </a:lnTo>
                <a:lnTo>
                  <a:pt x="5285200" y="579850"/>
                </a:lnTo>
                <a:lnTo>
                  <a:pt x="5306968" y="547556"/>
                </a:lnTo>
                <a:lnTo>
                  <a:pt x="5314950" y="508000"/>
                </a:lnTo>
                <a:lnTo>
                  <a:pt x="5314950" y="101600"/>
                </a:lnTo>
                <a:lnTo>
                  <a:pt x="5306968" y="62043"/>
                </a:lnTo>
                <a:lnTo>
                  <a:pt x="5285200" y="29749"/>
                </a:lnTo>
                <a:lnTo>
                  <a:pt x="5252906" y="7981"/>
                </a:lnTo>
                <a:lnTo>
                  <a:pt x="5213350" y="0"/>
                </a:lnTo>
                <a:close/>
              </a:path>
            </a:pathLst>
          </a:custGeom>
          <a:solidFill>
            <a:srgbClr val="155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8" name="object 8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143000" y="5286375"/>
            <a:ext cx="5314950" cy="619125"/>
          </a:xfrm>
          <a:custGeom>
            <a:avLst/>
            <a:gdLst/>
            <a:ahLst/>
            <a:cxnLst/>
            <a:rect l="l" t="t" r="r" b="b"/>
            <a:pathLst>
              <a:path w="5314950" h="619125">
                <a:moveTo>
                  <a:pt x="5211699" y="0"/>
                </a:moveTo>
                <a:lnTo>
                  <a:pt x="103187" y="0"/>
                </a:lnTo>
                <a:lnTo>
                  <a:pt x="63023" y="8114"/>
                </a:lnTo>
                <a:lnTo>
                  <a:pt x="30224" y="30241"/>
                </a:lnTo>
                <a:lnTo>
                  <a:pt x="8109" y="63061"/>
                </a:lnTo>
                <a:lnTo>
                  <a:pt x="0" y="103250"/>
                </a:lnTo>
                <a:lnTo>
                  <a:pt x="0" y="515937"/>
                </a:lnTo>
                <a:lnTo>
                  <a:pt x="8109" y="556101"/>
                </a:lnTo>
                <a:lnTo>
                  <a:pt x="30224" y="588900"/>
                </a:lnTo>
                <a:lnTo>
                  <a:pt x="63023" y="611015"/>
                </a:lnTo>
                <a:lnTo>
                  <a:pt x="103187" y="619125"/>
                </a:lnTo>
                <a:lnTo>
                  <a:pt x="5211699" y="619125"/>
                </a:lnTo>
                <a:lnTo>
                  <a:pt x="5251888" y="611015"/>
                </a:lnTo>
                <a:lnTo>
                  <a:pt x="5284708" y="588900"/>
                </a:lnTo>
                <a:lnTo>
                  <a:pt x="5306835" y="556101"/>
                </a:lnTo>
                <a:lnTo>
                  <a:pt x="5314950" y="515937"/>
                </a:lnTo>
                <a:lnTo>
                  <a:pt x="5314950" y="103250"/>
                </a:lnTo>
                <a:lnTo>
                  <a:pt x="5306835" y="63061"/>
                </a:lnTo>
                <a:lnTo>
                  <a:pt x="5284708" y="30241"/>
                </a:lnTo>
                <a:lnTo>
                  <a:pt x="5251888" y="8114"/>
                </a:lnTo>
                <a:lnTo>
                  <a:pt x="5211699" y="0"/>
                </a:lnTo>
                <a:close/>
              </a:path>
            </a:pathLst>
          </a:custGeom>
          <a:solidFill>
            <a:srgbClr val="155F82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9" name="object 9"/>
          <p:cNvSpPr txBox="1"/>
          <p:nvPr/>
        </p:nvSpPr>
        <p:spPr>
          <a:xfrm>
            <a:off x="1231900" y="2574226"/>
            <a:ext cx="3780154" cy="31553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spc="55" dirty="0">
                <a:solidFill>
                  <a:srgbClr val="FFFFFF"/>
                </a:solidFill>
                <a:latin typeface="Calibri"/>
                <a:cs typeface="Calibri"/>
              </a:rPr>
              <a:t>Signed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Statement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265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Supporting</a:t>
            </a:r>
            <a:r>
              <a:rPr sz="1800" spc="1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Documentation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ts val="5620"/>
              </a:lnSpc>
              <a:spcBef>
                <a:spcPts val="765"/>
              </a:spcBef>
            </a:pPr>
            <a:r>
              <a:rPr sz="1800" spc="55" dirty="0">
                <a:solidFill>
                  <a:srgbClr val="FFFFFF"/>
                </a:solidFill>
                <a:latin typeface="Calibri"/>
                <a:cs typeface="Calibri"/>
              </a:rPr>
              <a:t>Signed</a:t>
            </a:r>
            <a:r>
              <a:rPr sz="1800" spc="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Faculty/Advisor</a:t>
            </a:r>
            <a:r>
              <a:rPr sz="1800" spc="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10" dirty="0">
                <a:solidFill>
                  <a:srgbClr val="FFFFFF"/>
                </a:solidFill>
                <a:latin typeface="Calibri"/>
                <a:cs typeface="Calibri"/>
              </a:rPr>
              <a:t>Overview</a:t>
            </a:r>
            <a:r>
              <a:rPr sz="1800" spc="10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Form 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My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70" dirty="0">
                <a:solidFill>
                  <a:srgbClr val="FFFFFF"/>
                </a:solidFill>
                <a:latin typeface="Calibri"/>
                <a:cs typeface="Calibri"/>
              </a:rPr>
              <a:t>Academic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70" dirty="0">
                <a:solidFill>
                  <a:srgbClr val="FFFFFF"/>
                </a:solidFill>
                <a:latin typeface="Calibri"/>
                <a:cs typeface="Calibri"/>
              </a:rPr>
              <a:t>Plan</a:t>
            </a:r>
            <a:r>
              <a:rPr sz="1800" spc="-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(M.A.P)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95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spc="110" dirty="0">
                <a:solidFill>
                  <a:srgbClr val="FFFFFF"/>
                </a:solidFill>
                <a:latin typeface="Calibri"/>
                <a:cs typeface="Calibri"/>
              </a:rPr>
              <a:t>SAP</a:t>
            </a:r>
            <a:r>
              <a:rPr sz="1800" spc="-9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65" dirty="0">
                <a:solidFill>
                  <a:srgbClr val="FFFFFF"/>
                </a:solidFill>
                <a:latin typeface="Calibri"/>
                <a:cs typeface="Calibri"/>
              </a:rPr>
              <a:t>Request</a:t>
            </a:r>
            <a:r>
              <a:rPr sz="1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35" dirty="0">
                <a:solidFill>
                  <a:srgbClr val="FFFFFF"/>
                </a:solidFill>
                <a:latin typeface="Calibri"/>
                <a:cs typeface="Calibri"/>
              </a:rPr>
              <a:t>Form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10" name="object 10" descr="Steps to Submitting SAP Appeal for Committee Review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858000" y="2714625"/>
            <a:ext cx="5048250" cy="291465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$PPTXTitle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14960" rIns="0" bIns="0" rtlCol="0">
            <a:spAutoFit/>
          </a:bodyPr>
          <a:lstStyle/>
          <a:p>
            <a:pPr marL="2729865">
              <a:lnSpc>
                <a:spcPct val="100000"/>
              </a:lnSpc>
              <a:spcBef>
                <a:spcPts val="130"/>
              </a:spcBef>
            </a:pPr>
            <a:r>
              <a:rPr dirty="0"/>
              <a:t>Questions</a:t>
            </a:r>
            <a:r>
              <a:rPr spc="40" dirty="0"/>
              <a:t> </a:t>
            </a:r>
            <a:r>
              <a:rPr spc="-50" dirty="0"/>
              <a:t>About</a:t>
            </a:r>
            <a:r>
              <a:rPr spc="-5" dirty="0"/>
              <a:t> </a:t>
            </a:r>
            <a:r>
              <a:rPr spc="150" dirty="0"/>
              <a:t>SAP?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858519" marR="5080" indent="344805">
              <a:lnSpc>
                <a:spcPct val="146100"/>
              </a:lnSpc>
              <a:spcBef>
                <a:spcPts val="95"/>
              </a:spcBef>
            </a:pPr>
            <a:r>
              <a:rPr dirty="0"/>
              <a:t>For</a:t>
            </a:r>
            <a:r>
              <a:rPr spc="-80" dirty="0"/>
              <a:t> </a:t>
            </a:r>
            <a:r>
              <a:rPr spc="55" dirty="0"/>
              <a:t>questions</a:t>
            </a:r>
            <a:r>
              <a:rPr spc="40" dirty="0"/>
              <a:t> </a:t>
            </a:r>
            <a:r>
              <a:rPr dirty="0"/>
              <a:t>regarding</a:t>
            </a:r>
            <a:r>
              <a:rPr spc="45" dirty="0"/>
              <a:t> </a:t>
            </a:r>
            <a:r>
              <a:rPr spc="70" dirty="0"/>
              <a:t>Standards</a:t>
            </a:r>
            <a:r>
              <a:rPr spc="-45" dirty="0"/>
              <a:t> </a:t>
            </a:r>
            <a:r>
              <a:rPr dirty="0"/>
              <a:t>of</a:t>
            </a:r>
            <a:r>
              <a:rPr spc="-5" dirty="0"/>
              <a:t> </a:t>
            </a:r>
            <a:r>
              <a:rPr spc="80" dirty="0"/>
              <a:t>Academic</a:t>
            </a:r>
            <a:r>
              <a:rPr spc="40" dirty="0"/>
              <a:t> </a:t>
            </a:r>
            <a:r>
              <a:rPr spc="45" dirty="0"/>
              <a:t>Progress</a:t>
            </a:r>
            <a:r>
              <a:rPr spc="-40" dirty="0"/>
              <a:t> </a:t>
            </a:r>
            <a:r>
              <a:rPr spc="45" dirty="0"/>
              <a:t>(SAP) </a:t>
            </a:r>
            <a:r>
              <a:rPr spc="75" dirty="0"/>
              <a:t>please</a:t>
            </a:r>
            <a:r>
              <a:rPr spc="-55" dirty="0"/>
              <a:t> </a:t>
            </a:r>
            <a:r>
              <a:rPr spc="75" dirty="0"/>
              <a:t>contact</a:t>
            </a:r>
            <a:r>
              <a:rPr spc="-65" dirty="0"/>
              <a:t> </a:t>
            </a:r>
            <a:r>
              <a:rPr dirty="0"/>
              <a:t>the</a:t>
            </a:r>
            <a:r>
              <a:rPr spc="20" dirty="0"/>
              <a:t> </a:t>
            </a:r>
            <a:r>
              <a:rPr spc="60" dirty="0"/>
              <a:t>Financial</a:t>
            </a:r>
            <a:r>
              <a:rPr spc="-20" dirty="0"/>
              <a:t> </a:t>
            </a:r>
            <a:r>
              <a:rPr dirty="0"/>
              <a:t>Aid</a:t>
            </a:r>
            <a:r>
              <a:rPr spc="-40" dirty="0"/>
              <a:t> </a:t>
            </a:r>
            <a:r>
              <a:rPr spc="50" dirty="0"/>
              <a:t>Office</a:t>
            </a:r>
            <a:r>
              <a:rPr spc="25" dirty="0"/>
              <a:t> </a:t>
            </a:r>
            <a:r>
              <a:rPr dirty="0"/>
              <a:t>for</a:t>
            </a:r>
            <a:r>
              <a:rPr spc="-5" dirty="0"/>
              <a:t> </a:t>
            </a:r>
            <a:r>
              <a:rPr spc="95" dirty="0"/>
              <a:t>assistance</a:t>
            </a:r>
            <a:r>
              <a:rPr spc="-55" dirty="0"/>
              <a:t> </a:t>
            </a:r>
            <a:r>
              <a:rPr dirty="0"/>
              <a:t>(305)</a:t>
            </a:r>
            <a:r>
              <a:rPr spc="-80" dirty="0"/>
              <a:t> </a:t>
            </a:r>
            <a:r>
              <a:rPr spc="75" dirty="0"/>
              <a:t>237-</a:t>
            </a:r>
            <a:r>
              <a:rPr spc="-10" dirty="0"/>
              <a:t>9300.</a:t>
            </a:r>
          </a:p>
          <a:p>
            <a:pPr>
              <a:lnSpc>
                <a:spcPct val="100000"/>
              </a:lnSpc>
              <a:spcBef>
                <a:spcPts val="790"/>
              </a:spcBef>
            </a:pPr>
            <a:endParaRPr spc="-10" dirty="0"/>
          </a:p>
          <a:p>
            <a:pPr marL="12700" marR="4350385">
              <a:lnSpc>
                <a:spcPct val="136500"/>
              </a:lnSpc>
            </a:pPr>
            <a:r>
              <a:rPr spc="55" dirty="0"/>
              <a:t>Hialeah:</a:t>
            </a:r>
            <a:r>
              <a:rPr spc="-5" dirty="0"/>
              <a:t> </a:t>
            </a:r>
            <a:r>
              <a:rPr spc="40" dirty="0">
                <a:hlinkClick r:id="rId2"/>
              </a:rPr>
              <a:t>Lfinaid@mdc.edu</a:t>
            </a:r>
            <a:r>
              <a:rPr spc="40" dirty="0"/>
              <a:t> </a:t>
            </a:r>
            <a:r>
              <a:rPr spc="70" dirty="0"/>
              <a:t>Homestead:</a:t>
            </a:r>
            <a:r>
              <a:rPr spc="-85" dirty="0"/>
              <a:t> </a:t>
            </a:r>
            <a:r>
              <a:rPr spc="40" dirty="0">
                <a:hlinkClick r:id="rId3"/>
              </a:rPr>
              <a:t>Hfinaid@mdc.edu</a:t>
            </a:r>
            <a:r>
              <a:rPr spc="40" dirty="0"/>
              <a:t> </a:t>
            </a:r>
            <a:r>
              <a:rPr spc="50" dirty="0"/>
              <a:t>Kendall:</a:t>
            </a:r>
            <a:r>
              <a:rPr spc="-70" dirty="0"/>
              <a:t> </a:t>
            </a:r>
            <a:r>
              <a:rPr spc="35" dirty="0">
                <a:hlinkClick r:id="rId4"/>
              </a:rPr>
              <a:t>Kfinaid@mdc.edu</a:t>
            </a:r>
            <a:r>
              <a:rPr spc="35" dirty="0"/>
              <a:t> </a:t>
            </a:r>
            <a:r>
              <a:rPr dirty="0"/>
              <a:t>Medical:</a:t>
            </a:r>
            <a:r>
              <a:rPr spc="290" dirty="0"/>
              <a:t> </a:t>
            </a:r>
            <a:r>
              <a:rPr spc="-10" dirty="0">
                <a:hlinkClick r:id="rId5"/>
              </a:rPr>
              <a:t>Mfinancialaid@mdc.edu</a:t>
            </a:r>
            <a:r>
              <a:rPr spc="500" dirty="0"/>
              <a:t> </a:t>
            </a:r>
            <a:r>
              <a:rPr dirty="0"/>
              <a:t>North:</a:t>
            </a:r>
            <a:r>
              <a:rPr spc="110" dirty="0"/>
              <a:t> </a:t>
            </a:r>
            <a:r>
              <a:rPr spc="35" dirty="0">
                <a:hlinkClick r:id="rId6"/>
              </a:rPr>
              <a:t>Nfinaid@mdc.edu</a:t>
            </a:r>
          </a:p>
          <a:p>
            <a:pPr marL="12700" marR="3853179">
              <a:lnSpc>
                <a:spcPct val="135600"/>
              </a:lnSpc>
            </a:pPr>
            <a:r>
              <a:rPr dirty="0"/>
              <a:t>Padron:</a:t>
            </a:r>
            <a:r>
              <a:rPr spc="190" dirty="0"/>
              <a:t> </a:t>
            </a:r>
            <a:r>
              <a:rPr spc="40" dirty="0">
                <a:hlinkClick r:id="rId7"/>
              </a:rPr>
              <a:t>PadronFinancialAid@mdc.edu</a:t>
            </a:r>
            <a:r>
              <a:rPr spc="40" dirty="0"/>
              <a:t> </a:t>
            </a:r>
            <a:r>
              <a:rPr dirty="0"/>
              <a:t>West:</a:t>
            </a:r>
            <a:r>
              <a:rPr spc="160" dirty="0"/>
              <a:t> </a:t>
            </a:r>
            <a:r>
              <a:rPr spc="-10" dirty="0">
                <a:hlinkClick r:id="rId8"/>
              </a:rPr>
              <a:t>Westfinaid@mdc.edu</a:t>
            </a:r>
          </a:p>
          <a:p>
            <a:pPr marL="12700">
              <a:lnSpc>
                <a:spcPct val="100000"/>
              </a:lnSpc>
              <a:spcBef>
                <a:spcPts val="845"/>
              </a:spcBef>
            </a:pPr>
            <a:r>
              <a:rPr dirty="0"/>
              <a:t>Wolfson:</a:t>
            </a:r>
            <a:r>
              <a:rPr spc="225" dirty="0"/>
              <a:t> </a:t>
            </a:r>
            <a:r>
              <a:rPr spc="-10" dirty="0">
                <a:hlinkClick r:id="rId9"/>
              </a:rPr>
              <a:t>Wfinaid@mdc.edu</a:t>
            </a:r>
          </a:p>
        </p:txBody>
      </p:sp>
      <p:grpSp>
        <p:nvGrpSp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6829425" y="3086100"/>
            <a:ext cx="3133725" cy="3133725"/>
            <a:chOff x="6829425" y="3086100"/>
            <a:chExt cx="3133725" cy="3133725"/>
          </a:xfrm>
        </p:grpSpPr>
        <p:pic>
          <p:nvPicPr>
            <p:cNvPr id="5" name="object 5"/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6867525" y="3124200"/>
              <a:ext cx="3057525" cy="3057525"/>
            </a:xfrm>
            <a:prstGeom prst="rect">
              <a:avLst/>
            </a:prstGeom>
          </p:spPr>
        </p:pic>
        <p:sp>
          <p:nvSpPr>
            <p:cNvPr id="6" name="object 6"/>
            <p:cNvSpPr/>
            <p:nvPr/>
          </p:nvSpPr>
          <p:spPr>
            <a:xfrm>
              <a:off x="6848475" y="3105150"/>
              <a:ext cx="3095625" cy="3095625"/>
            </a:xfrm>
            <a:custGeom>
              <a:avLst/>
              <a:gdLst/>
              <a:ahLst/>
              <a:cxnLst/>
              <a:rect l="l" t="t" r="r" b="b"/>
              <a:pathLst>
                <a:path w="3095625" h="3095625">
                  <a:moveTo>
                    <a:pt x="0" y="3095625"/>
                  </a:moveTo>
                  <a:lnTo>
                    <a:pt x="3095625" y="3095625"/>
                  </a:lnTo>
                  <a:lnTo>
                    <a:pt x="3095625" y="0"/>
                  </a:lnTo>
                  <a:lnTo>
                    <a:pt x="0" y="0"/>
                  </a:lnTo>
                  <a:lnTo>
                    <a:pt x="0" y="3095625"/>
                  </a:lnTo>
                  <a:close/>
                </a:path>
              </a:pathLst>
            </a:custGeom>
            <a:ln w="38100">
              <a:solidFill>
                <a:srgbClr val="1CACE3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00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d9e1e6d-71f1-4cd6-9ab9-935499d99c83" xsi:nil="true"/>
    <lcf76f155ced4ddcb4097134ff3c332f xmlns="01b67d11-1b9a-4b99-8739-303b858138b6">
      <Terms xmlns="http://schemas.microsoft.com/office/infopath/2007/PartnerControls"/>
    </lcf76f155ced4ddcb4097134ff3c332f>
    <Images xmlns="01b67d11-1b9a-4b99-8739-303b858138b6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348192DCAB9D3468D485FF28D5021F3" ma:contentTypeVersion="17" ma:contentTypeDescription="Create a new document." ma:contentTypeScope="" ma:versionID="ec0ce762ec862b555ef8fa7d27eeeb27">
  <xsd:schema xmlns:xsd="http://www.w3.org/2001/XMLSchema" xmlns:xs="http://www.w3.org/2001/XMLSchema" xmlns:p="http://schemas.microsoft.com/office/2006/metadata/properties" xmlns:ns2="01b67d11-1b9a-4b99-8739-303b858138b6" xmlns:ns3="6d9e1e6d-71f1-4cd6-9ab9-935499d99c83" targetNamespace="http://schemas.microsoft.com/office/2006/metadata/properties" ma:root="true" ma:fieldsID="9f4efed3b6b5c435f091a17fe6479a0e" ns2:_="" ns3:_="">
    <xsd:import namespace="01b67d11-1b9a-4b99-8739-303b858138b6"/>
    <xsd:import namespace="6d9e1e6d-71f1-4cd6-9ab9-935499d99c8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Imag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1b67d11-1b9a-4b99-8739-303b858138b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24e6bcdd-c00a-4f4e-bd5d-c45147d273b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Images" ma:index="24" nillable="true" ma:displayName="Images" ma:format="Thumbnail" ma:internalName="Images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9e1e6d-71f1-4cd6-9ab9-935499d99c83" elementFormDefault="qualified">
    <xsd:import namespace="http://schemas.microsoft.com/office/2006/documentManagement/types"/>
    <xsd:import namespace="http://schemas.microsoft.com/office/infopath/2007/PartnerControls"/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1" nillable="true" ma:displayName="Taxonomy Catch All Column" ma:hidden="true" ma:list="{364df43d-2248-4ffc-a351-c94afe028b7a}" ma:internalName="TaxCatchAll" ma:showField="CatchAllData" ma:web="6d9e1e6d-71f1-4cd6-9ab9-935499d99c8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9B3A890-A491-4A35-AD75-711A16D902AB}">
  <ds:schemaRefs>
    <ds:schemaRef ds:uri="http://schemas.microsoft.com/office/2006/metadata/properties"/>
    <ds:schemaRef ds:uri="http://schemas.microsoft.com/office/infopath/2007/PartnerControls"/>
    <ds:schemaRef ds:uri="6d9e1e6d-71f1-4cd6-9ab9-935499d99c83"/>
    <ds:schemaRef ds:uri="01b67d11-1b9a-4b99-8739-303b858138b6"/>
  </ds:schemaRefs>
</ds:datastoreItem>
</file>

<file path=customXml/itemProps2.xml><?xml version="1.0" encoding="utf-8"?>
<ds:datastoreItem xmlns:ds="http://schemas.openxmlformats.org/officeDocument/2006/customXml" ds:itemID="{D58A969F-6A2A-4AD1-862C-8949397F65D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68D2AD9-95C4-40AE-9786-1FBDF7A0411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1b67d11-1b9a-4b99-8739-303b858138b6"/>
    <ds:schemaRef ds:uri="6d9e1e6d-71f1-4cd6-9ab9-935499d99c8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</TotalTime>
  <Words>316</Words>
  <Application>Microsoft Office PowerPoint</Application>
  <PresentationFormat>Widescreen</PresentationFormat>
  <Paragraphs>48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Navigating the SAP Appeal Process for Student Success</vt:lpstr>
      <vt:lpstr>What is SAP ? Academic standards that must be met to maintain Financial Aid eligibility.</vt:lpstr>
      <vt:lpstr>What is SAP and Why It Matters</vt:lpstr>
      <vt:lpstr>Setting up your Appeal</vt:lpstr>
      <vt:lpstr>Steps to Submitting SAP Appeal for Committee Review</vt:lpstr>
      <vt:lpstr>Questions About SAP?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Jenkins, Felicia</cp:lastModifiedBy>
  <cp:revision>1</cp:revision>
  <dcterms:created xsi:type="dcterms:W3CDTF">2026-06-26T09:46:57Z</dcterms:created>
  <dcterms:modified xsi:type="dcterms:W3CDTF">2026-06-26T11:18:31Z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2026-06-08T00:00:00Z</vt:filetime>
  </property>
  <property fmtid="{D5CDD505-2E9C-101B-9397-08002B2CF9AE}" pid="3" name="LastSaved">
    <vt:filetime>2026-06-26T00:00:00Z</vt:filetime>
  </property>
  <property fmtid="{D5CDD505-2E9C-101B-9397-08002B2CF9AE}" pid="4" name="ContentTypeId">
    <vt:lpwstr>0x010100F348192DCAB9D3468D485FF28D5021F3</vt:lpwstr>
  </property>
</Properties>
</file>